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0" r:id="rId5"/>
    <p:sldMasterId id="2147483671" r:id="rId6"/>
    <p:sldMasterId id="214748367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0C3601-EC3A-4C8E-8D1B-9BB102697C80}">
  <a:tblStyle styleId="{E20C3601-EC3A-4C8E-8D1B-9BB102697C8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7d67c24e02_0_61: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13" name="Google Shape;113;g27d67c24e02_0_61: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e9c66f660e_0_347: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97" name="Google Shape;197;g1e9c66f660e_0_347: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e9c66f660e_0_353: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04" name="Google Shape;204;g1e9c66f660e_0_353: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e9c66f660e_0_358: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10" name="Google Shape;210;g1e9c66f660e_0_358: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d67c24e02_0_32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d67c24e02_0_32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18" name="Google Shape;218;g27d67c24e02_0_32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e9c66f660e_0_364: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25" name="Google Shape;225;g1e9c66f660e_0_364: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ff00b64b31_0_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42" name="Google Shape;242;g1ff00b64b31_0_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692c6ff2a_0_7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b692c6ff2a_0_7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8" name="Google Shape;268;g2b692c6ff2a_0_7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e9c66f660e_0_38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 name="Google Shape;278;g1e9c66f660e_0_38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79" name="Google Shape;279;g1e9c66f660e_0_38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e9c66f660e_0_38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g1e9c66f660e_0_38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87" name="Google Shape;287;g1e9c66f660e_0_38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e9c66f660e_0_397: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296" name="Google Shape;296;g1e9c66f660e_0_397: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g1e9c66f660e_0_397: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 name="Google Shape;135;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36" name="Google Shape;136;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e9c66f660e_0_405: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305" name="Google Shape;305;g1e9c66f660e_0_405: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g1e9c66f660e_0_405: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e9c66f660e_0_440:notes"/>
          <p:cNvSpPr txBox="1"/>
          <p:nvPr/>
        </p:nvSpPr>
        <p:spPr>
          <a:xfrm>
            <a:off x="3885902" y="8848773"/>
            <a:ext cx="2972100" cy="465000"/>
          </a:xfrm>
          <a:prstGeom prst="rect">
            <a:avLst/>
          </a:prstGeom>
          <a:noFill/>
          <a:ln>
            <a:noFill/>
          </a:ln>
        </p:spPr>
        <p:txBody>
          <a:bodyPr anchorCtr="0" anchor="b" bIns="45825" lIns="91650" spcFirstLastPara="1" rIns="91650" wrap="square" tIns="458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314" name="Google Shape;314;g1e9c66f660e_0_44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g1e9c66f660e_0_440: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51fcc559b_0_3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651fcc559b_0_3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3" name="Google Shape;323;g2651fcc559b_0_3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b692c6ff2a_0_10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b692c6ff2a_0_10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31" name="Google Shape;331;g2b692c6ff2a_0_10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d67c24e02_0_32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7d67c24e02_0_32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39" name="Google Shape;339;g27d67c24e02_0_32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b692c6ff2a_0_4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b692c6ff2a_0_4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6" name="Google Shape;356;g2b692c6ff2a_0_4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c3eb789892_0_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3" name="Google Shape;363;g1c3eb789892_0_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364" name="Google Shape;364;g1c3eb789892_0_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af02a14431_0_0:notes"/>
          <p:cNvSpPr/>
          <p:nvPr>
            <p:ph idx="2" type="sldImg"/>
          </p:nvPr>
        </p:nvSpPr>
        <p:spPr>
          <a:xfrm>
            <a:off x="3813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af02a14431_0_0: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e9c66f660e_0_41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3" name="Google Shape;393;g1e9c66f660e_0_41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94" name="Google Shape;394;g1e9c66f660e_0_41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e9c66f660e_0_44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5" name="Google Shape;405;g1e9c66f660e_0_44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06" name="Google Shape;406;g1e9c66f660e_0_44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5" name="Google Shape;145;p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146" name="Google Shape;146;p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e9c66f660e_0_46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7" name="Google Shape;417;g1e9c66f660e_0_46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18" name="Google Shape;418;g1e9c66f660e_0_46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e9c66f660e_0_49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2" name="Google Shape;432;g1e9c66f660e_0_49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33" name="Google Shape;433;g1e9c66f660e_0_49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7346fc695_0_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53" name="Google Shape;153;g267346fc695_0_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51fcc559b_0_0: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651fcc559b_0_0: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162" name="Google Shape;162;g2651fcc559b_0_0: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e9c66f660e_0_32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 name="Google Shape;168;g1e9c66f660e_0_32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169" name="Google Shape;169;g1e9c66f660e_0_32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e9c66f660e_0_32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g1e9c66f660e_0_32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76" name="Google Shape;176;g1e9c66f660e_0_32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e9c66f660e_0_336: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84" name="Google Shape;184;g1e9c66f660e_0_336: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e9c66f660e_0_341: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90" name="Google Shape;190;g1e9c66f660e_0_341: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2"/>
          <p:cNvSpPr txBox="1"/>
          <p:nvPr>
            <p:ph type="title"/>
          </p:nvPr>
        </p:nvSpPr>
        <p:spPr>
          <a:xfrm>
            <a:off x="457200" y="777478"/>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3" name="Google Shape;63;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7" name="Google Shape;67;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p:nvPr>
            <p:ph idx="2" type="pic"/>
          </p:nvPr>
        </p:nvSpPr>
        <p:spPr>
          <a:xfrm>
            <a:off x="1792288" y="685800"/>
            <a:ext cx="5486400" cy="3086100"/>
          </a:xfrm>
          <a:prstGeom prst="rect">
            <a:avLst/>
          </a:prstGeom>
          <a:noFill/>
          <a:ln>
            <a:noFill/>
          </a:ln>
        </p:spPr>
      </p:sp>
      <p:sp>
        <p:nvSpPr>
          <p:cNvPr id="71" name="Google Shape;71;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8"/>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79" name="Google Shape;79;p1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0" name="Shape 80"/>
        <p:cNvGrpSpPr/>
        <p:nvPr/>
      </p:nvGrpSpPr>
      <p:grpSpPr>
        <a:xfrm>
          <a:off x="0" y="0"/>
          <a:ext cx="0" cy="0"/>
          <a:chOff x="0" y="0"/>
          <a:chExt cx="0" cy="0"/>
        </a:xfrm>
      </p:grpSpPr>
      <p:sp>
        <p:nvSpPr>
          <p:cNvPr id="81" name="Google Shape;81;p19"/>
          <p:cNvSpPr txBox="1"/>
          <p:nvPr>
            <p:ph type="title"/>
          </p:nvPr>
        </p:nvSpPr>
        <p:spPr>
          <a:xfrm>
            <a:off x="457200" y="463953"/>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9"/>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3" name="Google Shape;83;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20"/>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0"/>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2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4" name="Google Shape;94;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5" name="Google Shape;95;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5298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172400"/>
            <a:ext cx="8229600" cy="3513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9" name="Google Shape;99;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0" name="Google Shape;100;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1" name="Shape 101"/>
        <p:cNvGrpSpPr/>
        <p:nvPr/>
      </p:nvGrpSpPr>
      <p:grpSpPr>
        <a:xfrm>
          <a:off x="0" y="0"/>
          <a:ext cx="0" cy="0"/>
          <a:chOff x="0" y="0"/>
          <a:chExt cx="0" cy="0"/>
        </a:xfrm>
      </p:grpSpPr>
      <p:sp>
        <p:nvSpPr>
          <p:cNvPr id="102" name="Google Shape;102;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4"/>
          <p:cNvSpPr/>
          <p:nvPr>
            <p:ph idx="2" type="pic"/>
          </p:nvPr>
        </p:nvSpPr>
        <p:spPr>
          <a:xfrm>
            <a:off x="1792288" y="685800"/>
            <a:ext cx="5486400" cy="3086100"/>
          </a:xfrm>
          <a:prstGeom prst="rect">
            <a:avLst/>
          </a:prstGeom>
          <a:noFill/>
          <a:ln>
            <a:noFill/>
          </a:ln>
        </p:spPr>
      </p:sp>
      <p:sp>
        <p:nvSpPr>
          <p:cNvPr id="104" name="Google Shape;104;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5" name="Google Shape;105;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5"/>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2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57200" y="409000"/>
            <a:ext cx="8229600" cy="558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3.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409000"/>
            <a:ext cx="8229600" cy="558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116063"/>
            <a:ext cx="8229600" cy="34785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 name="Shape 72"/>
        <p:cNvGrpSpPr/>
        <p:nvPr/>
      </p:nvGrpSpPr>
      <p:grpSpPr>
        <a:xfrm>
          <a:off x="0" y="0"/>
          <a:ext cx="0" cy="0"/>
          <a:chOff x="0" y="0"/>
          <a:chExt cx="0" cy="0"/>
        </a:xfrm>
      </p:grpSpPr>
      <p:sp>
        <p:nvSpPr>
          <p:cNvPr id="73" name="Google Shape;73;p17"/>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7"/>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34.png"/><Relationship Id="rId5"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6" name="Google Shape;116;p26"/>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6"/>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6"/>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6"/>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6"/>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6"/>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6"/>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6"/>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6"/>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6"/>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6"/>
          <p:cNvSpPr txBox="1"/>
          <p:nvPr>
            <p:ph type="title"/>
          </p:nvPr>
        </p:nvSpPr>
        <p:spPr>
          <a:xfrm>
            <a:off x="49100" y="1898713"/>
            <a:ext cx="5205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28" name="Google Shape;128;p26"/>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6"/>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6"/>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6"/>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6"/>
          <p:cNvSpPr txBox="1"/>
          <p:nvPr/>
        </p:nvSpPr>
        <p:spPr>
          <a:xfrm>
            <a:off x="5321850" y="980650"/>
            <a:ext cx="3078600" cy="1939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1900">
                <a:latin typeface="Calibri"/>
                <a:ea typeface="Calibri"/>
                <a:cs typeface="Calibri"/>
                <a:sym typeface="Calibri"/>
              </a:rPr>
              <a:t>Question of the Day:</a:t>
            </a:r>
            <a:endParaRPr sz="1900">
              <a:latin typeface="Calibri"/>
              <a:ea typeface="Calibri"/>
              <a:cs typeface="Calibri"/>
              <a:sym typeface="Calibri"/>
            </a:endParaRPr>
          </a:p>
          <a:p>
            <a:pPr indent="0" lvl="0" marL="0" rtl="0" algn="ctr">
              <a:spcBef>
                <a:spcPts val="0"/>
              </a:spcBef>
              <a:spcAft>
                <a:spcPts val="0"/>
              </a:spcAft>
              <a:buNone/>
            </a:pPr>
            <a:r>
              <a:rPr lang="en-US" sz="1900">
                <a:latin typeface="Calibri"/>
                <a:ea typeface="Calibri"/>
                <a:cs typeface="Calibri"/>
                <a:sym typeface="Calibri"/>
              </a:rPr>
              <a:t>Did you watch the Grammys? Did you have a favorite performance, a favorite winner, someone who should have won?</a:t>
            </a:r>
            <a:endParaRPr sz="19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5"/>
          <p:cNvPicPr preferRelativeResize="0"/>
          <p:nvPr/>
        </p:nvPicPr>
        <p:blipFill rotWithShape="1">
          <a:blip r:embed="rId3">
            <a:alphaModFix/>
          </a:blip>
          <a:srcRect b="0" l="0" r="0" t="0"/>
          <a:stretch/>
        </p:blipFill>
        <p:spPr>
          <a:xfrm>
            <a:off x="2145213" y="850550"/>
            <a:ext cx="4853576" cy="4094625"/>
          </a:xfrm>
          <a:prstGeom prst="rect">
            <a:avLst/>
          </a:prstGeom>
          <a:noFill/>
          <a:ln>
            <a:noFill/>
          </a:ln>
        </p:spPr>
      </p:pic>
      <p:sp>
        <p:nvSpPr>
          <p:cNvPr id="200" name="Google Shape;200;p3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01" name="Google Shape;201;p35"/>
          <p:cNvSpPr txBox="1"/>
          <p:nvPr>
            <p:ph type="title"/>
          </p:nvPr>
        </p:nvSpPr>
        <p:spPr>
          <a:xfrm>
            <a:off x="318650" y="401825"/>
            <a:ext cx="8686800" cy="49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11111"/>
              <a:buFont typeface="Arial"/>
              <a:buNone/>
            </a:pPr>
            <a:r>
              <a:rPr lang="en-US">
                <a:solidFill>
                  <a:schemeClr val="dk1"/>
                </a:solidFill>
              </a:rPr>
              <a:t>Graphics Example - Photo Manipulation</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6"/>
          <p:cNvPicPr preferRelativeResize="0"/>
          <p:nvPr/>
        </p:nvPicPr>
        <p:blipFill rotWithShape="1">
          <a:blip r:embed="rId3">
            <a:alphaModFix/>
          </a:blip>
          <a:srcRect b="0" l="0" r="0" t="0"/>
          <a:stretch/>
        </p:blipFill>
        <p:spPr>
          <a:xfrm>
            <a:off x="533400" y="840581"/>
            <a:ext cx="8381999" cy="4223147"/>
          </a:xfrm>
          <a:prstGeom prst="rect">
            <a:avLst/>
          </a:prstGeom>
          <a:noFill/>
          <a:ln>
            <a:noFill/>
          </a:ln>
        </p:spPr>
      </p:pic>
      <p:sp>
        <p:nvSpPr>
          <p:cNvPr id="207" name="Google Shape;207;p36"/>
          <p:cNvSpPr txBox="1"/>
          <p:nvPr>
            <p:ph type="title"/>
          </p:nvPr>
        </p:nvSpPr>
        <p:spPr>
          <a:xfrm>
            <a:off x="318650" y="401825"/>
            <a:ext cx="8686800" cy="49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11111"/>
              <a:buFont typeface="Arial"/>
              <a:buNone/>
            </a:pPr>
            <a:r>
              <a:rPr lang="en-US">
                <a:solidFill>
                  <a:schemeClr val="dk1"/>
                </a:solidFill>
              </a:rPr>
              <a:t>Graphic Examples - Shark Simulation</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37"/>
          <p:cNvPicPr preferRelativeResize="0"/>
          <p:nvPr/>
        </p:nvPicPr>
        <p:blipFill rotWithShape="1">
          <a:blip r:embed="rId3">
            <a:alphaModFix/>
          </a:blip>
          <a:srcRect b="0" l="0" r="0" t="0"/>
          <a:stretch/>
        </p:blipFill>
        <p:spPr>
          <a:xfrm>
            <a:off x="1102037" y="991025"/>
            <a:ext cx="6425803" cy="3886199"/>
          </a:xfrm>
          <a:prstGeom prst="rect">
            <a:avLst/>
          </a:prstGeom>
          <a:noFill/>
          <a:ln>
            <a:noFill/>
          </a:ln>
        </p:spPr>
      </p:pic>
      <p:sp>
        <p:nvSpPr>
          <p:cNvPr id="213" name="Google Shape;213;p37"/>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14" name="Google Shape;214;p37"/>
          <p:cNvSpPr txBox="1"/>
          <p:nvPr>
            <p:ph type="title"/>
          </p:nvPr>
        </p:nvSpPr>
        <p:spPr>
          <a:xfrm>
            <a:off x="318650" y="401825"/>
            <a:ext cx="8686800" cy="49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11111"/>
              <a:buFont typeface="Arial"/>
              <a:buNone/>
            </a:pPr>
            <a:r>
              <a:rPr lang="en-US">
                <a:solidFill>
                  <a:schemeClr val="dk1"/>
                </a:solidFill>
              </a:rPr>
              <a:t>Graphics Example - Fractal 3D Landscape</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type="title"/>
          </p:nvPr>
        </p:nvSpPr>
        <p:spPr>
          <a:xfrm>
            <a:off x="457200" y="463951"/>
            <a:ext cx="8229600" cy="529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Movies (just kidding)</a:t>
            </a:r>
            <a:endParaRPr/>
          </a:p>
        </p:txBody>
      </p:sp>
      <p:sp>
        <p:nvSpPr>
          <p:cNvPr id="221" name="Google Shape;221;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22" name="Google Shape;222;p38"/>
          <p:cNvPicPr preferRelativeResize="0"/>
          <p:nvPr/>
        </p:nvPicPr>
        <p:blipFill>
          <a:blip r:embed="rId3">
            <a:alphaModFix/>
          </a:blip>
          <a:stretch>
            <a:fillRect/>
          </a:stretch>
        </p:blipFill>
        <p:spPr>
          <a:xfrm>
            <a:off x="1444400" y="1278751"/>
            <a:ext cx="6086475" cy="281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9"/>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28" name="Google Shape;228;p39"/>
          <p:cNvSpPr txBox="1"/>
          <p:nvPr>
            <p:ph type="title"/>
          </p:nvPr>
        </p:nvSpPr>
        <p:spPr>
          <a:xfrm>
            <a:off x="318650" y="401825"/>
            <a:ext cx="8686800" cy="49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11111"/>
              <a:buFont typeface="Arial"/>
              <a:buNone/>
            </a:pPr>
            <a:r>
              <a:rPr lang="en-US">
                <a:solidFill>
                  <a:schemeClr val="dk1"/>
                </a:solidFill>
              </a:rPr>
              <a:t>Java Drawing Panel</a:t>
            </a:r>
            <a:endParaRPr>
              <a:solidFill>
                <a:schemeClr val="dk1"/>
              </a:solidFill>
            </a:endParaRPr>
          </a:p>
        </p:txBody>
      </p:sp>
      <p:pic>
        <p:nvPicPr>
          <p:cNvPr id="229" name="Google Shape;229;p39"/>
          <p:cNvPicPr preferRelativeResize="0"/>
          <p:nvPr/>
        </p:nvPicPr>
        <p:blipFill rotWithShape="1">
          <a:blip r:embed="rId3">
            <a:alphaModFix/>
          </a:blip>
          <a:srcRect b="0" l="0" r="0" t="0"/>
          <a:stretch/>
        </p:blipFill>
        <p:spPr>
          <a:xfrm>
            <a:off x="5053469" y="1223922"/>
            <a:ext cx="2670850" cy="3202100"/>
          </a:xfrm>
          <a:prstGeom prst="rect">
            <a:avLst/>
          </a:prstGeom>
          <a:noFill/>
          <a:ln>
            <a:noFill/>
          </a:ln>
        </p:spPr>
      </p:pic>
      <p:sp>
        <p:nvSpPr>
          <p:cNvPr id="230" name="Google Shape;230;p39"/>
          <p:cNvSpPr txBox="1"/>
          <p:nvPr/>
        </p:nvSpPr>
        <p:spPr>
          <a:xfrm>
            <a:off x="4074900" y="900725"/>
            <a:ext cx="50691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ourier New"/>
                <a:ea typeface="Courier New"/>
                <a:cs typeface="Courier New"/>
                <a:sym typeface="Courier New"/>
              </a:rPr>
              <a:t>            x =====&gt;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400"/>
              <a:buFont typeface="Arial"/>
              <a:buNone/>
            </a:pPr>
            <a:r>
              <a:rPr b="1" lang="en-US">
                <a:solidFill>
                  <a:schemeClr val="dk1"/>
                </a:solidFill>
                <a:latin typeface="Courier New"/>
                <a:ea typeface="Courier New"/>
                <a:cs typeface="Courier New"/>
                <a:sym typeface="Courier New"/>
              </a:rPr>
              <a:t>(x,y)</a:t>
            </a:r>
            <a:endParaRPr b="1">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100"/>
              <a:buFont typeface="Arial"/>
              <a:buNone/>
            </a:pPr>
            <a:r>
              <a:rPr b="1" lang="en-US">
                <a:solidFill>
                  <a:schemeClr val="dk1"/>
                </a:solidFill>
                <a:latin typeface="Courier New"/>
                <a:ea typeface="Courier New"/>
                <a:cs typeface="Courier New"/>
                <a:sym typeface="Courier New"/>
              </a:rPr>
              <a:t>(0,0) </a:t>
            </a:r>
            <a:r>
              <a:rPr b="1" i="0" lang="en-US" sz="1400" u="none" cap="none" strike="noStrike">
                <a:solidFill>
                  <a:schemeClr val="dk1"/>
                </a:solidFill>
                <a:latin typeface="Courier New"/>
                <a:ea typeface="Courier New"/>
                <a:cs typeface="Courier New"/>
                <a:sym typeface="Courier New"/>
              </a:rPr>
              <a:t>                            (300,0</a:t>
            </a:r>
            <a:r>
              <a:rPr b="1" lang="en-US">
                <a:solidFill>
                  <a:schemeClr val="dk1"/>
                </a:solidFill>
                <a:latin typeface="Courier New"/>
                <a:ea typeface="Courier New"/>
                <a:cs typeface="Courier New"/>
                <a:sym typeface="Courier New"/>
              </a:rPr>
              <a:t>)</a:t>
            </a:r>
            <a:endParaRPr b="1">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ourier New"/>
                <a:ea typeface="Courier New"/>
                <a:cs typeface="Courier New"/>
                <a:sym typeface="Courier New"/>
              </a:rPr>
              <a:t>     y</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ourier New"/>
                <a:ea typeface="Courier New"/>
                <a:cs typeface="Courier New"/>
                <a:sym typeface="Courier New"/>
              </a:rPr>
              <a:t>(0,500)                           (300,500) </a:t>
            </a:r>
            <a:endParaRPr b="1" i="0" sz="1400" u="none" cap="none" strike="noStrike">
              <a:solidFill>
                <a:srgbClr val="000000"/>
              </a:solidFill>
              <a:latin typeface="Courier New"/>
              <a:ea typeface="Courier New"/>
              <a:cs typeface="Courier New"/>
              <a:sym typeface="Courier New"/>
            </a:endParaRPr>
          </a:p>
        </p:txBody>
      </p:sp>
      <p:sp>
        <p:nvSpPr>
          <p:cNvPr id="231" name="Google Shape;231;p39"/>
          <p:cNvSpPr/>
          <p:nvPr/>
        </p:nvSpPr>
        <p:spPr>
          <a:xfrm>
            <a:off x="4963000" y="1726100"/>
            <a:ext cx="220200" cy="2202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2" name="Google Shape;232;p39"/>
          <p:cNvPicPr preferRelativeResize="0"/>
          <p:nvPr/>
        </p:nvPicPr>
        <p:blipFill rotWithShape="1">
          <a:blip r:embed="rId4">
            <a:alphaModFix/>
          </a:blip>
          <a:srcRect b="0" l="0" r="0" t="0"/>
          <a:stretch/>
        </p:blipFill>
        <p:spPr>
          <a:xfrm>
            <a:off x="482600" y="1380975"/>
            <a:ext cx="3097617" cy="3083850"/>
          </a:xfrm>
          <a:prstGeom prst="rect">
            <a:avLst/>
          </a:prstGeom>
          <a:noFill/>
          <a:ln>
            <a:noFill/>
          </a:ln>
        </p:spPr>
      </p:pic>
      <p:sp>
        <p:nvSpPr>
          <p:cNvPr id="233" name="Google Shape;233;p39"/>
          <p:cNvSpPr/>
          <p:nvPr/>
        </p:nvSpPr>
        <p:spPr>
          <a:xfrm>
            <a:off x="1831250" y="1070725"/>
            <a:ext cx="1905000" cy="20613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9"/>
          <p:cNvSpPr/>
          <p:nvPr/>
        </p:nvSpPr>
        <p:spPr>
          <a:xfrm rot="5400000">
            <a:off x="988250" y="2138900"/>
            <a:ext cx="1255800" cy="430200"/>
          </a:xfrm>
          <a:prstGeom prst="leftRightArrow">
            <a:avLst>
              <a:gd fmla="val 58551"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9"/>
          <p:cNvSpPr txBox="1"/>
          <p:nvPr/>
        </p:nvSpPr>
        <p:spPr>
          <a:xfrm rot="5400000">
            <a:off x="4401625" y="2801925"/>
            <a:ext cx="123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Courier New"/>
                <a:ea typeface="Courier New"/>
                <a:cs typeface="Courier New"/>
                <a:sym typeface="Courier New"/>
              </a:rPr>
              <a:t> =====&gt;</a:t>
            </a:r>
            <a:endParaRPr b="0" i="0" sz="1400" u="none" cap="none" strike="noStrike">
              <a:solidFill>
                <a:srgbClr val="000000"/>
              </a:solidFill>
              <a:latin typeface="Calibri"/>
              <a:ea typeface="Calibri"/>
              <a:cs typeface="Calibri"/>
              <a:sym typeface="Calibri"/>
            </a:endParaRPr>
          </a:p>
        </p:txBody>
      </p:sp>
      <p:sp>
        <p:nvSpPr>
          <p:cNvPr id="236" name="Google Shape;236;p39"/>
          <p:cNvSpPr txBox="1"/>
          <p:nvPr/>
        </p:nvSpPr>
        <p:spPr>
          <a:xfrm>
            <a:off x="482600" y="760575"/>
            <a:ext cx="2471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Like this quadrant, but flipped.</a:t>
            </a:r>
            <a:endParaRPr b="0" i="0" sz="1400" u="none" cap="none" strike="noStrike">
              <a:solidFill>
                <a:srgbClr val="000000"/>
              </a:solidFill>
              <a:latin typeface="Calibri"/>
              <a:ea typeface="Calibri"/>
              <a:cs typeface="Calibri"/>
              <a:sym typeface="Calibri"/>
            </a:endParaRPr>
          </a:p>
        </p:txBody>
      </p:sp>
      <p:sp>
        <p:nvSpPr>
          <p:cNvPr id="237" name="Google Shape;237;p39"/>
          <p:cNvSpPr/>
          <p:nvPr/>
        </p:nvSpPr>
        <p:spPr>
          <a:xfrm>
            <a:off x="7566850" y="1726100"/>
            <a:ext cx="220200" cy="2202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9"/>
          <p:cNvSpPr/>
          <p:nvPr/>
        </p:nvSpPr>
        <p:spPr>
          <a:xfrm>
            <a:off x="7566850" y="4054175"/>
            <a:ext cx="220200" cy="2202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9"/>
          <p:cNvSpPr/>
          <p:nvPr/>
        </p:nvSpPr>
        <p:spPr>
          <a:xfrm>
            <a:off x="4963000" y="4017475"/>
            <a:ext cx="220200" cy="2202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318650" y="401825"/>
            <a:ext cx="8686800" cy="49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11111"/>
              <a:buFont typeface="Arial"/>
              <a:buNone/>
            </a:pPr>
            <a:r>
              <a:rPr lang="en-US">
                <a:solidFill>
                  <a:schemeClr val="dk1"/>
                </a:solidFill>
              </a:rPr>
              <a:t>Java Drawing Options</a:t>
            </a:r>
            <a:endParaRPr>
              <a:solidFill>
                <a:schemeClr val="dk1"/>
              </a:solidFill>
            </a:endParaRPr>
          </a:p>
        </p:txBody>
      </p:sp>
      <p:sp>
        <p:nvSpPr>
          <p:cNvPr id="245" name="Google Shape;245;p40"/>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46" name="Google Shape;246;p40"/>
          <p:cNvSpPr txBox="1"/>
          <p:nvPr/>
        </p:nvSpPr>
        <p:spPr>
          <a:xfrm rot="5400000">
            <a:off x="615600" y="2873875"/>
            <a:ext cx="123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Courier New"/>
                <a:ea typeface="Courier New"/>
                <a:cs typeface="Courier New"/>
                <a:sym typeface="Courier New"/>
              </a:rPr>
              <a:t> =====&gt;</a:t>
            </a:r>
            <a:endParaRPr b="0" i="0" sz="1400" u="none" cap="none" strike="noStrike">
              <a:solidFill>
                <a:srgbClr val="000000"/>
              </a:solidFill>
              <a:latin typeface="Calibri"/>
              <a:ea typeface="Calibri"/>
              <a:cs typeface="Calibri"/>
              <a:sym typeface="Calibri"/>
            </a:endParaRPr>
          </a:p>
        </p:txBody>
      </p:sp>
      <p:sp>
        <p:nvSpPr>
          <p:cNvPr id="247" name="Google Shape;247;p40"/>
          <p:cNvSpPr txBox="1"/>
          <p:nvPr/>
        </p:nvSpPr>
        <p:spPr>
          <a:xfrm>
            <a:off x="657900" y="797175"/>
            <a:ext cx="84234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ourier New"/>
                <a:ea typeface="Courier New"/>
                <a:cs typeface="Courier New"/>
                <a:sym typeface="Courier New"/>
              </a:rPr>
              <a:t>                           x =====&gt;       </a:t>
            </a:r>
            <a:endParaRPr b="1">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400"/>
              <a:buFont typeface="Arial"/>
              <a:buNone/>
            </a:pPr>
            <a:r>
              <a:rPr b="1" lang="en-US">
                <a:solidFill>
                  <a:schemeClr val="dk1"/>
                </a:solidFill>
                <a:latin typeface="Courier New"/>
                <a:ea typeface="Courier New"/>
                <a:cs typeface="Courier New"/>
                <a:sym typeface="Courier New"/>
              </a:rPr>
              <a:t>(x,y)</a:t>
            </a:r>
            <a:endParaRPr b="1">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100"/>
              <a:buFont typeface="Arial"/>
              <a:buNone/>
            </a:pPr>
            <a:r>
              <a:rPr b="1" lang="en-US">
                <a:solidFill>
                  <a:schemeClr val="dk1"/>
                </a:solidFill>
                <a:latin typeface="Courier New"/>
                <a:ea typeface="Courier New"/>
                <a:cs typeface="Courier New"/>
                <a:sym typeface="Courier New"/>
              </a:rPr>
              <a:t>(0,0)                            </a:t>
            </a:r>
            <a:r>
              <a:rPr b="1" i="0" lang="en-US" sz="1400" u="none" cap="none" strike="noStrike">
                <a:solidFill>
                  <a:schemeClr val="dk1"/>
                </a:solidFill>
                <a:latin typeface="Courier New"/>
                <a:ea typeface="Courier New"/>
                <a:cs typeface="Courier New"/>
                <a:sym typeface="Courier New"/>
              </a:rPr>
              <a:t>                            (</a:t>
            </a:r>
            <a:r>
              <a:rPr b="1" lang="en-US">
                <a:solidFill>
                  <a:schemeClr val="dk1"/>
                </a:solidFill>
                <a:latin typeface="Courier New"/>
                <a:ea typeface="Courier New"/>
                <a:cs typeface="Courier New"/>
                <a:sym typeface="Courier New"/>
              </a:rPr>
              <a:t>8</a:t>
            </a:r>
            <a:r>
              <a:rPr b="1" i="0" lang="en-US" sz="1400" u="none" cap="none" strike="noStrike">
                <a:solidFill>
                  <a:schemeClr val="dk1"/>
                </a:solidFill>
                <a:latin typeface="Courier New"/>
                <a:ea typeface="Courier New"/>
                <a:cs typeface="Courier New"/>
                <a:sym typeface="Courier New"/>
              </a:rPr>
              <a:t>00,0</a:t>
            </a:r>
            <a:r>
              <a:rPr b="1" lang="en-US">
                <a:solidFill>
                  <a:schemeClr val="dk1"/>
                </a:solidFill>
                <a:latin typeface="Courier New"/>
                <a:ea typeface="Courier New"/>
                <a:cs typeface="Courier New"/>
                <a:sym typeface="Courier New"/>
              </a:rPr>
              <a:t>)</a:t>
            </a:r>
            <a:endParaRPr b="1">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ourier New"/>
                <a:ea typeface="Courier New"/>
                <a:cs typeface="Courier New"/>
                <a:sym typeface="Courier New"/>
              </a:rPr>
              <a:t> y</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ourier New"/>
                <a:ea typeface="Courier New"/>
                <a:cs typeface="Courier New"/>
                <a:sym typeface="Courier New"/>
              </a:rPr>
              <a:t>(0,500)                                                      (</a:t>
            </a:r>
            <a:r>
              <a:rPr b="1" lang="en-US">
                <a:latin typeface="Courier New"/>
                <a:ea typeface="Courier New"/>
                <a:cs typeface="Courier New"/>
                <a:sym typeface="Courier New"/>
              </a:rPr>
              <a:t>8</a:t>
            </a:r>
            <a:r>
              <a:rPr b="1" i="0" lang="en-US" sz="1400" u="none" cap="none" strike="noStrike">
                <a:solidFill>
                  <a:srgbClr val="000000"/>
                </a:solidFill>
                <a:latin typeface="Courier New"/>
                <a:ea typeface="Courier New"/>
                <a:cs typeface="Courier New"/>
                <a:sym typeface="Courier New"/>
              </a:rPr>
              <a:t>00,500) </a:t>
            </a:r>
            <a:endParaRPr b="1" i="0" sz="1400" u="none" cap="none" strike="noStrike">
              <a:solidFill>
                <a:srgbClr val="000000"/>
              </a:solidFill>
              <a:latin typeface="Courier New"/>
              <a:ea typeface="Courier New"/>
              <a:cs typeface="Courier New"/>
              <a:sym typeface="Courier New"/>
            </a:endParaRPr>
          </a:p>
        </p:txBody>
      </p:sp>
      <p:sp>
        <p:nvSpPr>
          <p:cNvPr id="248" name="Google Shape;248;p40"/>
          <p:cNvSpPr/>
          <p:nvPr/>
        </p:nvSpPr>
        <p:spPr>
          <a:xfrm>
            <a:off x="1596450" y="1153125"/>
            <a:ext cx="5668500" cy="38016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0"/>
          <p:cNvSpPr/>
          <p:nvPr/>
        </p:nvSpPr>
        <p:spPr>
          <a:xfrm>
            <a:off x="2308750" y="1899600"/>
            <a:ext cx="2946000" cy="2916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drawRect()</a:t>
            </a:r>
            <a:endParaRPr/>
          </a:p>
        </p:txBody>
      </p:sp>
      <p:sp>
        <p:nvSpPr>
          <p:cNvPr id="250" name="Google Shape;250;p40"/>
          <p:cNvSpPr/>
          <p:nvPr/>
        </p:nvSpPr>
        <p:spPr>
          <a:xfrm>
            <a:off x="2326125" y="3205650"/>
            <a:ext cx="2946000" cy="291600"/>
          </a:xfrm>
          <a:prstGeom prst="rect">
            <a:avLst/>
          </a:prstGeom>
          <a:solidFill>
            <a:srgbClr val="A4C2F4"/>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fill</a:t>
            </a:r>
            <a:r>
              <a:rPr lang="en-US"/>
              <a:t>Rect()</a:t>
            </a:r>
            <a:endParaRPr/>
          </a:p>
        </p:txBody>
      </p:sp>
      <p:sp>
        <p:nvSpPr>
          <p:cNvPr id="251" name="Google Shape;251;p40"/>
          <p:cNvSpPr/>
          <p:nvPr/>
        </p:nvSpPr>
        <p:spPr>
          <a:xfrm>
            <a:off x="2308750" y="2366325"/>
            <a:ext cx="1604400" cy="7098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drawOval()</a:t>
            </a:r>
            <a:endParaRPr/>
          </a:p>
        </p:txBody>
      </p:sp>
      <p:sp>
        <p:nvSpPr>
          <p:cNvPr id="252" name="Google Shape;252;p40"/>
          <p:cNvSpPr/>
          <p:nvPr/>
        </p:nvSpPr>
        <p:spPr>
          <a:xfrm>
            <a:off x="2308750" y="3671700"/>
            <a:ext cx="1604400" cy="709800"/>
          </a:xfrm>
          <a:prstGeom prst="ellipse">
            <a:avLst/>
          </a:prstGeom>
          <a:solidFill>
            <a:srgbClr val="A4C2F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fil</a:t>
            </a:r>
            <a:r>
              <a:rPr lang="en-US"/>
              <a:t>Oval()</a:t>
            </a:r>
            <a:endParaRPr/>
          </a:p>
        </p:txBody>
      </p:sp>
      <p:sp>
        <p:nvSpPr>
          <p:cNvPr id="253" name="Google Shape;253;p40"/>
          <p:cNvSpPr/>
          <p:nvPr/>
        </p:nvSpPr>
        <p:spPr>
          <a:xfrm>
            <a:off x="2266100" y="1805700"/>
            <a:ext cx="145800" cy="126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0"/>
          <p:cNvSpPr/>
          <p:nvPr/>
        </p:nvSpPr>
        <p:spPr>
          <a:xfrm>
            <a:off x="2266100" y="3158363"/>
            <a:ext cx="145800" cy="126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0"/>
          <p:cNvSpPr/>
          <p:nvPr/>
        </p:nvSpPr>
        <p:spPr>
          <a:xfrm>
            <a:off x="2221475" y="2332225"/>
            <a:ext cx="145800" cy="126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0"/>
          <p:cNvSpPr/>
          <p:nvPr/>
        </p:nvSpPr>
        <p:spPr>
          <a:xfrm>
            <a:off x="2266100" y="3671725"/>
            <a:ext cx="145800" cy="126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0"/>
          <p:cNvSpPr txBox="1"/>
          <p:nvPr/>
        </p:nvSpPr>
        <p:spPr>
          <a:xfrm>
            <a:off x="2367285" y="1153120"/>
            <a:ext cx="117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drawLine()</a:t>
            </a:r>
            <a:endParaRPr>
              <a:latin typeface="Calibri"/>
              <a:ea typeface="Calibri"/>
              <a:cs typeface="Calibri"/>
              <a:sym typeface="Calibri"/>
            </a:endParaRPr>
          </a:p>
        </p:txBody>
      </p:sp>
      <p:sp>
        <p:nvSpPr>
          <p:cNvPr id="258" name="Google Shape;258;p40"/>
          <p:cNvSpPr/>
          <p:nvPr/>
        </p:nvSpPr>
        <p:spPr>
          <a:xfrm>
            <a:off x="2266419" y="1408895"/>
            <a:ext cx="145200" cy="130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9" name="Google Shape;259;p40"/>
          <p:cNvCxnSpPr/>
          <p:nvPr/>
        </p:nvCxnSpPr>
        <p:spPr>
          <a:xfrm>
            <a:off x="2318475" y="1510675"/>
            <a:ext cx="2858700" cy="9600"/>
          </a:xfrm>
          <a:prstGeom prst="straightConnector1">
            <a:avLst/>
          </a:prstGeom>
          <a:noFill/>
          <a:ln cap="flat" cmpd="sng" w="28575">
            <a:solidFill>
              <a:schemeClr val="dk2"/>
            </a:solidFill>
            <a:prstDash val="solid"/>
            <a:round/>
            <a:headEnd len="med" w="med" type="none"/>
            <a:tailEnd len="med" w="med" type="none"/>
          </a:ln>
        </p:spPr>
      </p:cxnSp>
      <p:sp>
        <p:nvSpPr>
          <p:cNvPr id="260" name="Google Shape;260;p40"/>
          <p:cNvSpPr/>
          <p:nvPr/>
        </p:nvSpPr>
        <p:spPr>
          <a:xfrm>
            <a:off x="5109597" y="1450170"/>
            <a:ext cx="145200" cy="130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0"/>
          <p:cNvSpPr/>
          <p:nvPr/>
        </p:nvSpPr>
        <p:spPr>
          <a:xfrm>
            <a:off x="7430247" y="2330120"/>
            <a:ext cx="145200" cy="1305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0"/>
          <p:cNvSpPr txBox="1"/>
          <p:nvPr/>
        </p:nvSpPr>
        <p:spPr>
          <a:xfrm>
            <a:off x="7692775" y="2191200"/>
            <a:ext cx="124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Indicates</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x, y location</a:t>
            </a:r>
            <a:endParaRPr>
              <a:latin typeface="Calibri"/>
              <a:ea typeface="Calibri"/>
              <a:cs typeface="Calibri"/>
              <a:sym typeface="Calibri"/>
            </a:endParaRPr>
          </a:p>
        </p:txBody>
      </p:sp>
      <p:sp>
        <p:nvSpPr>
          <p:cNvPr id="263" name="Google Shape;263;p40"/>
          <p:cNvSpPr txBox="1"/>
          <p:nvPr/>
        </p:nvSpPr>
        <p:spPr>
          <a:xfrm>
            <a:off x="2338050" y="4554500"/>
            <a:ext cx="2946000" cy="2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drawString()</a:t>
            </a:r>
            <a:endParaRPr>
              <a:latin typeface="Calibri"/>
              <a:ea typeface="Calibri"/>
              <a:cs typeface="Calibri"/>
              <a:sym typeface="Calibri"/>
            </a:endParaRPr>
          </a:p>
        </p:txBody>
      </p:sp>
      <p:sp>
        <p:nvSpPr>
          <p:cNvPr id="264" name="Google Shape;264;p40"/>
          <p:cNvSpPr/>
          <p:nvPr/>
        </p:nvSpPr>
        <p:spPr>
          <a:xfrm>
            <a:off x="2342300" y="4586125"/>
            <a:ext cx="145800" cy="1263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457200" y="463951"/>
            <a:ext cx="8229600" cy="529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Graphic Examples</a:t>
            </a:r>
            <a:endParaRPr/>
          </a:p>
        </p:txBody>
      </p:sp>
      <p:sp>
        <p:nvSpPr>
          <p:cNvPr id="271" name="Google Shape;271;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72" name="Google Shape;272;p41"/>
          <p:cNvPicPr preferRelativeResize="0"/>
          <p:nvPr/>
        </p:nvPicPr>
        <p:blipFill>
          <a:blip r:embed="rId3">
            <a:alphaModFix/>
          </a:blip>
          <a:stretch>
            <a:fillRect/>
          </a:stretch>
        </p:blipFill>
        <p:spPr>
          <a:xfrm>
            <a:off x="659850" y="1034000"/>
            <a:ext cx="2289299" cy="1987725"/>
          </a:xfrm>
          <a:prstGeom prst="rect">
            <a:avLst/>
          </a:prstGeom>
          <a:noFill/>
          <a:ln>
            <a:noFill/>
          </a:ln>
        </p:spPr>
      </p:pic>
      <p:pic>
        <p:nvPicPr>
          <p:cNvPr id="273" name="Google Shape;273;p41"/>
          <p:cNvPicPr preferRelativeResize="0"/>
          <p:nvPr/>
        </p:nvPicPr>
        <p:blipFill>
          <a:blip r:embed="rId4">
            <a:alphaModFix/>
          </a:blip>
          <a:stretch>
            <a:fillRect/>
          </a:stretch>
        </p:blipFill>
        <p:spPr>
          <a:xfrm>
            <a:off x="5946350" y="1307475"/>
            <a:ext cx="3159125" cy="3134056"/>
          </a:xfrm>
          <a:prstGeom prst="rect">
            <a:avLst/>
          </a:prstGeom>
          <a:noFill/>
          <a:ln>
            <a:noFill/>
          </a:ln>
        </p:spPr>
      </p:pic>
      <p:pic>
        <p:nvPicPr>
          <p:cNvPr id="274" name="Google Shape;274;p41"/>
          <p:cNvPicPr preferRelativeResize="0"/>
          <p:nvPr/>
        </p:nvPicPr>
        <p:blipFill>
          <a:blip r:embed="rId5">
            <a:alphaModFix/>
          </a:blip>
          <a:stretch>
            <a:fillRect/>
          </a:stretch>
        </p:blipFill>
        <p:spPr>
          <a:xfrm>
            <a:off x="152400" y="3174125"/>
            <a:ext cx="5500297" cy="1816974"/>
          </a:xfrm>
          <a:prstGeom prst="rect">
            <a:avLst/>
          </a:prstGeom>
          <a:noFill/>
          <a:ln>
            <a:noFill/>
          </a:ln>
        </p:spPr>
      </p:pic>
      <p:pic>
        <p:nvPicPr>
          <p:cNvPr id="275" name="Google Shape;275;p41"/>
          <p:cNvPicPr preferRelativeResize="0"/>
          <p:nvPr/>
        </p:nvPicPr>
        <p:blipFill>
          <a:blip r:embed="rId6">
            <a:alphaModFix/>
          </a:blip>
          <a:stretch>
            <a:fillRect/>
          </a:stretch>
        </p:blipFill>
        <p:spPr>
          <a:xfrm>
            <a:off x="3746175" y="1146151"/>
            <a:ext cx="1709860" cy="1875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82" name="Google Shape;282;p42"/>
          <p:cNvSpPr txBox="1"/>
          <p:nvPr>
            <p:ph idx="1" type="body"/>
          </p:nvPr>
        </p:nvSpPr>
        <p:spPr>
          <a:xfrm>
            <a:off x="2304525" y="2164050"/>
            <a:ext cx="6158100" cy="518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1800"/>
              <a:buNone/>
            </a:pPr>
            <a:r>
              <a:rPr lang="en-US" sz="3000">
                <a:solidFill>
                  <a:schemeClr val="dk1"/>
                </a:solidFill>
              </a:rPr>
              <a:t>Demo 1</a:t>
            </a:r>
            <a:endParaRPr sz="3000">
              <a:solidFill>
                <a:schemeClr val="dk1"/>
              </a:solidFill>
            </a:endParaRPr>
          </a:p>
        </p:txBody>
      </p:sp>
      <p:sp>
        <p:nvSpPr>
          <p:cNvPr id="283" name="Google Shape;283;p42"/>
          <p:cNvSpPr/>
          <p:nvPr/>
        </p:nvSpPr>
        <p:spPr>
          <a:xfrm>
            <a:off x="340400" y="174180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3"/>
          <p:cNvSpPr txBox="1"/>
          <p:nvPr>
            <p:ph type="title"/>
          </p:nvPr>
        </p:nvSpPr>
        <p:spPr>
          <a:xfrm>
            <a:off x="457200" y="417875"/>
            <a:ext cx="8229600" cy="653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r>
              <a:rPr lang="en-US"/>
              <a:t>Answer</a:t>
            </a:r>
            <a:endParaRPr/>
          </a:p>
        </p:txBody>
      </p:sp>
      <p:sp>
        <p:nvSpPr>
          <p:cNvPr id="290" name="Google Shape;290;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91" name="Google Shape;291;p43"/>
          <p:cNvPicPr preferRelativeResize="0"/>
          <p:nvPr/>
        </p:nvPicPr>
        <p:blipFill rotWithShape="1">
          <a:blip r:embed="rId3">
            <a:alphaModFix/>
          </a:blip>
          <a:srcRect b="0" l="0" r="0" t="3744"/>
          <a:stretch/>
        </p:blipFill>
        <p:spPr>
          <a:xfrm>
            <a:off x="1083075" y="1070975"/>
            <a:ext cx="6823324" cy="1645000"/>
          </a:xfrm>
          <a:prstGeom prst="rect">
            <a:avLst/>
          </a:prstGeom>
          <a:noFill/>
          <a:ln>
            <a:noFill/>
          </a:ln>
        </p:spPr>
      </p:pic>
      <p:pic>
        <p:nvPicPr>
          <p:cNvPr id="292" name="Google Shape;292;p43"/>
          <p:cNvPicPr preferRelativeResize="0"/>
          <p:nvPr/>
        </p:nvPicPr>
        <p:blipFill rotWithShape="1">
          <a:blip r:embed="rId4">
            <a:alphaModFix/>
          </a:blip>
          <a:srcRect b="30357" l="0" r="0" t="0"/>
          <a:stretch/>
        </p:blipFill>
        <p:spPr>
          <a:xfrm>
            <a:off x="3795763" y="3192150"/>
            <a:ext cx="1762875" cy="1645000"/>
          </a:xfrm>
          <a:prstGeom prst="rect">
            <a:avLst/>
          </a:prstGeom>
          <a:noFill/>
          <a:ln>
            <a:noFill/>
          </a:ln>
        </p:spPr>
      </p:pic>
      <p:graphicFrame>
        <p:nvGraphicFramePr>
          <p:cNvPr id="293" name="Google Shape;293;p43"/>
          <p:cNvGraphicFramePr/>
          <p:nvPr/>
        </p:nvGraphicFramePr>
        <p:xfrm>
          <a:off x="3293313" y="2715975"/>
          <a:ext cx="3000000" cy="3000000"/>
        </p:xfrm>
        <a:graphic>
          <a:graphicData uri="http://schemas.openxmlformats.org/drawingml/2006/table">
            <a:tbl>
              <a:tblPr>
                <a:noFill/>
                <a:tableStyleId>{E20C3601-EC3A-4C8E-8D1B-9BB102697C80}</a:tableStyleId>
              </a:tblPr>
              <a:tblGrid>
                <a:gridCol w="2910175"/>
              </a:tblGrid>
              <a:tr h="398850">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solidFill>
                            <a:srgbClr val="000000"/>
                          </a:solidFill>
                        </a:rPr>
                        <a:t>Output</a:t>
                      </a:r>
                      <a:endParaRPr sz="1400" u="none" cap="none" strike="noStrike"/>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837100">
                <a:tc>
                  <a:txBody>
                    <a:bodyPr/>
                    <a:lstStyle/>
                    <a:p>
                      <a:pPr indent="0" lvl="0" marL="0" marR="0" rtl="0" algn="l">
                        <a:lnSpc>
                          <a:spcPct val="115000"/>
                        </a:lnSpc>
                        <a:spcBef>
                          <a:spcPts val="0"/>
                        </a:spcBef>
                        <a:spcAft>
                          <a:spcPts val="0"/>
                        </a:spcAft>
                        <a:buClr>
                          <a:srgbClr val="000000"/>
                        </a:buClr>
                        <a:buSzPts val="1200"/>
                        <a:buFont typeface="Arial"/>
                        <a:buNone/>
                      </a:pPr>
                      <a:r>
                        <a:t/>
                      </a:r>
                      <a:endParaRPr b="1" sz="1200" u="none" cap="none" strike="noStrike">
                        <a:solidFill>
                          <a:srgbClr val="000000"/>
                        </a:solidFill>
                        <a:latin typeface="Courier New"/>
                        <a:ea typeface="Courier New"/>
                        <a:cs typeface="Courier New"/>
                        <a:sym typeface="Courier New"/>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type="title"/>
          </p:nvPr>
        </p:nvSpPr>
        <p:spPr>
          <a:xfrm>
            <a:off x="457200" y="408023"/>
            <a:ext cx="8229600" cy="5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A Detour - Objects</a:t>
            </a:r>
            <a:endParaRPr sz="2800">
              <a:solidFill>
                <a:schemeClr val="dk1"/>
              </a:solidFill>
            </a:endParaRPr>
          </a:p>
        </p:txBody>
      </p:sp>
      <p:sp>
        <p:nvSpPr>
          <p:cNvPr id="300" name="Google Shape;300;p44"/>
          <p:cNvSpPr txBox="1"/>
          <p:nvPr>
            <p:ph idx="1" type="body"/>
          </p:nvPr>
        </p:nvSpPr>
        <p:spPr>
          <a:xfrm>
            <a:off x="317100" y="1088575"/>
            <a:ext cx="8128800" cy="21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800" u="none">
                <a:solidFill>
                  <a:schemeClr val="dk1"/>
                </a:solidFill>
                <a:latin typeface="Arial"/>
                <a:ea typeface="Arial"/>
                <a:cs typeface="Arial"/>
                <a:sym typeface="Arial"/>
              </a:rPr>
              <a:t>object:</a:t>
            </a:r>
            <a:r>
              <a:rPr b="0" i="0" lang="en-US" sz="2800" u="none">
                <a:solidFill>
                  <a:schemeClr val="dk1"/>
                </a:solidFill>
                <a:latin typeface="Arial"/>
                <a:ea typeface="Arial"/>
                <a:cs typeface="Arial"/>
                <a:sym typeface="Arial"/>
              </a:rPr>
              <a:t> An entity that contains data and behavior.</a:t>
            </a:r>
            <a:endParaRPr/>
          </a:p>
          <a:p>
            <a:pPr indent="-368300" lvl="0" marL="457200" rtl="0" algn="l">
              <a:lnSpc>
                <a:spcPct val="100000"/>
              </a:lnSpc>
              <a:spcBef>
                <a:spcPts val="480"/>
              </a:spcBef>
              <a:spcAft>
                <a:spcPts val="0"/>
              </a:spcAft>
              <a:buClr>
                <a:schemeClr val="dk1"/>
              </a:buClr>
              <a:buSzPts val="2200"/>
              <a:buFont typeface="Arial"/>
              <a:buChar char="•"/>
            </a:pPr>
            <a:r>
              <a:rPr i="1" lang="en-US" sz="2200" u="none">
                <a:solidFill>
                  <a:schemeClr val="dk1"/>
                </a:solidFill>
                <a:latin typeface="Arial"/>
                <a:ea typeface="Arial"/>
                <a:cs typeface="Arial"/>
                <a:sym typeface="Arial"/>
              </a:rPr>
              <a:t>data</a:t>
            </a:r>
            <a:r>
              <a:rPr lang="en-US" sz="2200">
                <a:solidFill>
                  <a:schemeClr val="dk1"/>
                </a:solidFill>
                <a:latin typeface="Arial"/>
                <a:ea typeface="Arial"/>
                <a:cs typeface="Arial"/>
                <a:sym typeface="Arial"/>
              </a:rPr>
              <a:t> - </a:t>
            </a:r>
            <a:r>
              <a:rPr i="0" lang="en-US" sz="2200" u="none">
                <a:solidFill>
                  <a:schemeClr val="dk1"/>
                </a:solidFill>
                <a:latin typeface="Arial"/>
                <a:ea typeface="Arial"/>
                <a:cs typeface="Arial"/>
                <a:sym typeface="Arial"/>
              </a:rPr>
              <a:t>variables inside the object</a:t>
            </a:r>
            <a:endParaRPr sz="2200">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i="1" lang="en-US" sz="2200" u="none">
                <a:solidFill>
                  <a:schemeClr val="dk1"/>
                </a:solidFill>
                <a:latin typeface="Arial"/>
                <a:ea typeface="Arial"/>
                <a:cs typeface="Arial"/>
                <a:sym typeface="Arial"/>
              </a:rPr>
              <a:t>behavior</a:t>
            </a:r>
            <a:r>
              <a:rPr lang="en-US" sz="2200">
                <a:solidFill>
                  <a:schemeClr val="dk1"/>
                </a:solidFill>
                <a:latin typeface="Arial"/>
                <a:ea typeface="Arial"/>
                <a:cs typeface="Arial"/>
                <a:sym typeface="Arial"/>
              </a:rPr>
              <a:t> - </a:t>
            </a:r>
            <a:r>
              <a:rPr i="0" lang="en-US" sz="2200" u="none">
                <a:solidFill>
                  <a:schemeClr val="dk1"/>
                </a:solidFill>
                <a:latin typeface="Arial"/>
                <a:ea typeface="Arial"/>
                <a:cs typeface="Arial"/>
                <a:sym typeface="Arial"/>
              </a:rPr>
              <a:t>methods called on object</a:t>
            </a:r>
            <a:endParaRPr sz="2200">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i="0" lang="en-US" sz="2200" u="none">
                <a:solidFill>
                  <a:schemeClr val="dk1"/>
                </a:solidFill>
                <a:latin typeface="Arial"/>
                <a:ea typeface="Arial"/>
                <a:cs typeface="Arial"/>
                <a:sym typeface="Arial"/>
              </a:rPr>
              <a:t>You interact with the methods.</a:t>
            </a:r>
            <a:endParaRPr sz="2200">
              <a:solidFill>
                <a:schemeClr val="dk1"/>
              </a:solidFill>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lang="en-US" sz="2200">
                <a:solidFill>
                  <a:schemeClr val="dk1"/>
                </a:solidFill>
                <a:latin typeface="Arial"/>
                <a:ea typeface="Arial"/>
                <a:cs typeface="Arial"/>
                <a:sym typeface="Arial"/>
              </a:rPr>
              <a:t>T</a:t>
            </a:r>
            <a:r>
              <a:rPr i="0" lang="en-US" sz="2200" u="none">
                <a:solidFill>
                  <a:schemeClr val="dk1"/>
                </a:solidFill>
                <a:latin typeface="Arial"/>
                <a:ea typeface="Arial"/>
                <a:cs typeface="Arial"/>
                <a:sym typeface="Arial"/>
              </a:rPr>
              <a:t>he data is hidden in the object.</a:t>
            </a:r>
            <a:endParaRPr sz="2200">
              <a:latin typeface="Arial"/>
              <a:ea typeface="Arial"/>
              <a:cs typeface="Arial"/>
              <a:sym typeface="Arial"/>
            </a:endParaRPr>
          </a:p>
          <a:p>
            <a:pPr indent="-368300" lvl="0" marL="457200" rtl="0" algn="l">
              <a:lnSpc>
                <a:spcPct val="100000"/>
              </a:lnSpc>
              <a:spcBef>
                <a:spcPts val="0"/>
              </a:spcBef>
              <a:spcAft>
                <a:spcPts val="0"/>
              </a:spcAft>
              <a:buClr>
                <a:schemeClr val="dk1"/>
              </a:buClr>
              <a:buSzPts val="2200"/>
              <a:buFont typeface="Arial"/>
              <a:buChar char="•"/>
            </a:pPr>
            <a:r>
              <a:rPr i="0" lang="en-US" sz="2200" u="none">
                <a:solidFill>
                  <a:schemeClr val="dk1"/>
                </a:solidFill>
                <a:latin typeface="Arial"/>
                <a:ea typeface="Arial"/>
                <a:cs typeface="Arial"/>
                <a:sym typeface="Arial"/>
              </a:rPr>
              <a:t>A </a:t>
            </a:r>
            <a:r>
              <a:rPr b="1" i="0" lang="en-US" sz="2200" u="none">
                <a:solidFill>
                  <a:schemeClr val="dk1"/>
                </a:solidFill>
                <a:latin typeface="Arial"/>
                <a:ea typeface="Arial"/>
                <a:cs typeface="Arial"/>
                <a:sym typeface="Arial"/>
              </a:rPr>
              <a:t>class</a:t>
            </a:r>
            <a:r>
              <a:rPr i="0" lang="en-US" sz="2200" u="none">
                <a:solidFill>
                  <a:schemeClr val="dk1"/>
                </a:solidFill>
                <a:latin typeface="Arial"/>
                <a:ea typeface="Arial"/>
                <a:cs typeface="Arial"/>
                <a:sym typeface="Arial"/>
              </a:rPr>
              <a:t> is a data type. You make </a:t>
            </a:r>
            <a:r>
              <a:rPr lang="en-US" sz="2200">
                <a:solidFill>
                  <a:schemeClr val="dk1"/>
                </a:solidFill>
                <a:latin typeface="Arial"/>
                <a:ea typeface="Arial"/>
                <a:cs typeface="Arial"/>
                <a:sym typeface="Arial"/>
              </a:rPr>
              <a:t>your own!</a:t>
            </a:r>
            <a:endParaRPr sz="2200">
              <a:latin typeface="Arial"/>
              <a:ea typeface="Arial"/>
              <a:cs typeface="Arial"/>
              <a:sym typeface="Arial"/>
            </a:endParaRPr>
          </a:p>
          <a:p>
            <a:pPr indent="-209550" lvl="1" marL="742950" rtl="0" algn="l">
              <a:lnSpc>
                <a:spcPct val="100000"/>
              </a:lnSpc>
              <a:spcBef>
                <a:spcPts val="24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209550" lvl="1" marL="742950" rtl="0" algn="l">
              <a:lnSpc>
                <a:spcPct val="100000"/>
              </a:lnSpc>
              <a:spcBef>
                <a:spcPts val="24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1" marL="0" rtl="0" algn="l">
              <a:lnSpc>
                <a:spcPct val="100000"/>
              </a:lnSpc>
              <a:spcBef>
                <a:spcPts val="480"/>
              </a:spcBef>
              <a:spcAft>
                <a:spcPts val="0"/>
              </a:spcAft>
              <a:buClr>
                <a:schemeClr val="dk1"/>
              </a:buClr>
              <a:buSzPts val="2400"/>
              <a:buFont typeface="Arial"/>
              <a:buNone/>
            </a:pPr>
            <a:r>
              <a:t/>
            </a:r>
            <a:endParaRPr/>
          </a:p>
        </p:txBody>
      </p:sp>
      <p:pic>
        <p:nvPicPr>
          <p:cNvPr descr="object" id="301" name="Google Shape;301;p44"/>
          <p:cNvPicPr preferRelativeResize="0"/>
          <p:nvPr/>
        </p:nvPicPr>
        <p:blipFill rotWithShape="1">
          <a:blip r:embed="rId3">
            <a:alphaModFix/>
          </a:blip>
          <a:srcRect b="0" l="0" r="0" t="0"/>
          <a:stretch/>
        </p:blipFill>
        <p:spPr>
          <a:xfrm>
            <a:off x="6061900" y="1830375"/>
            <a:ext cx="2114550" cy="1288256"/>
          </a:xfrm>
          <a:prstGeom prst="rect">
            <a:avLst/>
          </a:prstGeom>
          <a:noFill/>
          <a:ln>
            <a:noFill/>
          </a:ln>
        </p:spPr>
      </p:pic>
      <p:sp>
        <p:nvSpPr>
          <p:cNvPr id="302" name="Google Shape;302;p44"/>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cxnSp>
        <p:nvCxnSpPr>
          <p:cNvPr id="138" name="Google Shape;138;p27"/>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39" name="Google Shape;139;p27"/>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rtl="0" algn="l">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GDC 6.318</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40" name="Google Shape;140;p27"/>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2800"/>
              <a:buFont typeface="Arial Black"/>
              <a:buNone/>
            </a:pPr>
            <a:r>
              <a:t/>
            </a:r>
            <a:endParaRPr b="1" sz="4000">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rPr b="1" lang="en-US" sz="2400">
                <a:solidFill>
                  <a:srgbClr val="BF5700"/>
                </a:solidFill>
                <a:latin typeface="Arial Black"/>
                <a:ea typeface="Arial Black"/>
                <a:cs typeface="Arial Black"/>
                <a:sym typeface="Arial Black"/>
              </a:rPr>
              <a:t>3G.1 Introduction to Graphics</a:t>
            </a:r>
            <a:endParaRPr b="1" sz="2400">
              <a:solidFill>
                <a:srgbClr val="BF5700"/>
              </a:solidFill>
              <a:latin typeface="Arial Black"/>
              <a:ea typeface="Arial Black"/>
              <a:cs typeface="Arial Black"/>
              <a:sym typeface="Arial Black"/>
            </a:endParaRPr>
          </a:p>
        </p:txBody>
      </p:sp>
      <p:pic>
        <p:nvPicPr>
          <p:cNvPr id="141" name="Google Shape;141;p27"/>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42" name="Google Shape;142;p27"/>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5"/>
          <p:cNvSpPr txBox="1"/>
          <p:nvPr>
            <p:ph type="title"/>
          </p:nvPr>
        </p:nvSpPr>
        <p:spPr>
          <a:xfrm>
            <a:off x="457200" y="418022"/>
            <a:ext cx="8229600" cy="47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0" i="0" lang="en-US" u="none">
                <a:solidFill>
                  <a:schemeClr val="dk1"/>
                </a:solidFill>
                <a:latin typeface="Arial"/>
                <a:ea typeface="Arial"/>
                <a:cs typeface="Arial"/>
                <a:sym typeface="Arial"/>
              </a:rPr>
              <a:t>Graphical </a:t>
            </a:r>
            <a:r>
              <a:rPr lang="en-US">
                <a:solidFill>
                  <a:schemeClr val="dk1"/>
                </a:solidFill>
              </a:rPr>
              <a:t>O</a:t>
            </a:r>
            <a:r>
              <a:rPr b="0" i="0" lang="en-US" u="none">
                <a:solidFill>
                  <a:schemeClr val="dk1"/>
                </a:solidFill>
                <a:latin typeface="Arial"/>
                <a:ea typeface="Arial"/>
                <a:cs typeface="Arial"/>
                <a:sym typeface="Arial"/>
              </a:rPr>
              <a:t>bjects</a:t>
            </a:r>
            <a:endParaRPr>
              <a:solidFill>
                <a:schemeClr val="dk1"/>
              </a:solidFill>
            </a:endParaRPr>
          </a:p>
        </p:txBody>
      </p:sp>
      <p:sp>
        <p:nvSpPr>
          <p:cNvPr id="309" name="Google Shape;309;p45"/>
          <p:cNvSpPr txBox="1"/>
          <p:nvPr>
            <p:ph idx="1" type="body"/>
          </p:nvPr>
        </p:nvSpPr>
        <p:spPr>
          <a:xfrm>
            <a:off x="0" y="890525"/>
            <a:ext cx="8686800" cy="3828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None/>
            </a:pPr>
            <a:r>
              <a:rPr b="0" i="0" lang="en-US" sz="2800" u="none">
                <a:solidFill>
                  <a:schemeClr val="dk1"/>
                </a:solidFill>
                <a:latin typeface="Arial"/>
                <a:ea typeface="Arial"/>
                <a:cs typeface="Arial"/>
                <a:sym typeface="Arial"/>
              </a:rPr>
              <a:t>We will draw graphics in Java using </a:t>
            </a:r>
            <a:r>
              <a:rPr lang="en-US" sz="2800">
                <a:solidFill>
                  <a:schemeClr val="dk1"/>
                </a:solidFill>
                <a:latin typeface="Arial"/>
                <a:ea typeface="Arial"/>
                <a:cs typeface="Arial"/>
                <a:sym typeface="Arial"/>
              </a:rPr>
              <a:t>three</a:t>
            </a:r>
            <a:r>
              <a:rPr b="0" i="0" lang="en-US" sz="2800" u="none">
                <a:solidFill>
                  <a:schemeClr val="dk1"/>
                </a:solidFill>
                <a:latin typeface="Arial"/>
                <a:ea typeface="Arial"/>
                <a:cs typeface="Arial"/>
                <a:sym typeface="Arial"/>
              </a:rPr>
              <a:t> objects:</a:t>
            </a:r>
            <a:endParaRPr b="0" i="0" sz="1400" u="none">
              <a:solidFill>
                <a:schemeClr val="dk1"/>
              </a:solidFill>
              <a:latin typeface="Arial"/>
              <a:ea typeface="Arial"/>
              <a:cs typeface="Arial"/>
              <a:sym typeface="Arial"/>
            </a:endParaRPr>
          </a:p>
          <a:p>
            <a:pPr indent="-406400" lvl="0" marL="457200" rtl="0" algn="l">
              <a:lnSpc>
                <a:spcPct val="100000"/>
              </a:lnSpc>
              <a:spcBef>
                <a:spcPts val="560"/>
              </a:spcBef>
              <a:spcAft>
                <a:spcPts val="0"/>
              </a:spcAft>
              <a:buClr>
                <a:schemeClr val="dk1"/>
              </a:buClr>
              <a:buSzPts val="2800"/>
              <a:buChar char="•"/>
            </a:pPr>
            <a:r>
              <a:rPr b="0" i="0" lang="en-US" sz="2800" u="none">
                <a:solidFill>
                  <a:schemeClr val="dk1"/>
                </a:solidFill>
                <a:latin typeface="Courier New"/>
                <a:ea typeface="Courier New"/>
                <a:cs typeface="Courier New"/>
                <a:sym typeface="Courier New"/>
              </a:rPr>
              <a:t>DrawingPanel</a:t>
            </a:r>
            <a:r>
              <a:rPr b="0" i="0" lang="en-US" sz="2800" u="none">
                <a:solidFill>
                  <a:schemeClr val="dk1"/>
                </a:solidFill>
                <a:latin typeface="Arial"/>
                <a:ea typeface="Arial"/>
                <a:cs typeface="Arial"/>
                <a:sym typeface="Arial"/>
              </a:rPr>
              <a:t>: A window on the screen; a blank canvas. Not part of standard Java; provided by the authors.  </a:t>
            </a:r>
            <a:endParaRPr b="0" i="0" sz="2800" u="none">
              <a:solidFill>
                <a:schemeClr val="dk1"/>
              </a:solidFill>
              <a:latin typeface="Arial"/>
              <a:ea typeface="Arial"/>
              <a:cs typeface="Arial"/>
              <a:sym typeface="Arial"/>
            </a:endParaRPr>
          </a:p>
          <a:p>
            <a:pPr indent="-406400" lvl="0" marL="457200" rtl="0" algn="l">
              <a:lnSpc>
                <a:spcPct val="100000"/>
              </a:lnSpc>
              <a:spcBef>
                <a:spcPts val="0"/>
              </a:spcBef>
              <a:spcAft>
                <a:spcPts val="0"/>
              </a:spcAft>
              <a:buClr>
                <a:schemeClr val="dk1"/>
              </a:buClr>
              <a:buSzPts val="2800"/>
              <a:buChar char="•"/>
            </a:pPr>
            <a:r>
              <a:rPr b="0" i="0" lang="en-US" sz="2800" u="none">
                <a:solidFill>
                  <a:schemeClr val="dk1"/>
                </a:solidFill>
                <a:latin typeface="Courier New"/>
                <a:ea typeface="Courier New"/>
                <a:cs typeface="Courier New"/>
                <a:sym typeface="Courier New"/>
              </a:rPr>
              <a:t>Graphics</a:t>
            </a:r>
            <a:r>
              <a:rPr b="0" i="0" lang="en-US" sz="2800" u="none">
                <a:solidFill>
                  <a:schemeClr val="dk1"/>
                </a:solidFill>
                <a:latin typeface="Arial"/>
                <a:ea typeface="Arial"/>
                <a:cs typeface="Arial"/>
                <a:sym typeface="Arial"/>
              </a:rPr>
              <a:t>: A "pen" to draw shapes </a:t>
            </a:r>
            <a:br>
              <a:rPr b="0" i="0" lang="en-US" sz="2800" u="none">
                <a:solidFill>
                  <a:schemeClr val="dk1"/>
                </a:solidFill>
                <a:latin typeface="Arial"/>
                <a:ea typeface="Arial"/>
                <a:cs typeface="Arial"/>
                <a:sym typeface="Arial"/>
              </a:rPr>
            </a:br>
            <a:r>
              <a:rPr b="0" i="0" lang="en-US" sz="2800" u="none">
                <a:solidFill>
                  <a:schemeClr val="dk1"/>
                </a:solidFill>
                <a:latin typeface="Arial"/>
                <a:ea typeface="Arial"/>
                <a:cs typeface="Arial"/>
                <a:sym typeface="Arial"/>
              </a:rPr>
              <a:t>and lines on a window.</a:t>
            </a:r>
            <a:endParaRPr b="0" i="0" sz="2800" u="none">
              <a:solidFill>
                <a:schemeClr val="dk1"/>
              </a:solidFill>
              <a:latin typeface="Arial"/>
              <a:ea typeface="Arial"/>
              <a:cs typeface="Arial"/>
              <a:sym typeface="Arial"/>
            </a:endParaRPr>
          </a:p>
          <a:p>
            <a:pPr indent="-406400" lvl="0" marL="457200" rtl="0" algn="l">
              <a:lnSpc>
                <a:spcPct val="100000"/>
              </a:lnSpc>
              <a:spcBef>
                <a:spcPts val="0"/>
              </a:spcBef>
              <a:spcAft>
                <a:spcPts val="0"/>
              </a:spcAft>
              <a:buClr>
                <a:schemeClr val="dk1"/>
              </a:buClr>
              <a:buSzPts val="2800"/>
              <a:buChar char="•"/>
            </a:pPr>
            <a:r>
              <a:rPr b="0" i="0" lang="en-US" sz="2800" u="none">
                <a:solidFill>
                  <a:schemeClr val="dk1"/>
                </a:solidFill>
                <a:latin typeface="Courier New"/>
                <a:ea typeface="Courier New"/>
                <a:cs typeface="Courier New"/>
                <a:sym typeface="Courier New"/>
              </a:rPr>
              <a:t>Color</a:t>
            </a:r>
            <a:r>
              <a:rPr b="0" i="0" lang="en-US" sz="2800" u="none">
                <a:solidFill>
                  <a:schemeClr val="dk1"/>
                </a:solidFill>
                <a:latin typeface="Arial"/>
                <a:ea typeface="Arial"/>
                <a:cs typeface="Arial"/>
                <a:sym typeface="Arial"/>
              </a:rPr>
              <a:t>: Colors in which to draw shapes.</a:t>
            </a:r>
            <a:endParaRPr sz="2800"/>
          </a:p>
          <a:p>
            <a:pPr indent="-165100" lvl="0" marL="342900" rtl="0" algn="l">
              <a:lnSpc>
                <a:spcPct val="100000"/>
              </a:lnSpc>
              <a:spcBef>
                <a:spcPts val="560"/>
              </a:spcBef>
              <a:spcAft>
                <a:spcPts val="0"/>
              </a:spcAft>
              <a:buClr>
                <a:schemeClr val="dk1"/>
              </a:buClr>
              <a:buSzPts val="2800"/>
              <a:buNone/>
            </a:pPr>
            <a:r>
              <a:t/>
            </a:r>
            <a:endParaRPr b="0" i="0" sz="2800" u="none">
              <a:solidFill>
                <a:schemeClr val="dk1"/>
              </a:solidFill>
              <a:latin typeface="Arial"/>
              <a:ea typeface="Arial"/>
              <a:cs typeface="Arial"/>
              <a:sym typeface="Arial"/>
            </a:endParaRPr>
          </a:p>
        </p:txBody>
      </p:sp>
      <p:pic>
        <p:nvPicPr>
          <p:cNvPr id="310" name="Google Shape;310;p45"/>
          <p:cNvPicPr preferRelativeResize="0"/>
          <p:nvPr/>
        </p:nvPicPr>
        <p:blipFill rotWithShape="1">
          <a:blip r:embed="rId3">
            <a:alphaModFix/>
          </a:blip>
          <a:srcRect b="0" l="0" r="0" t="0"/>
          <a:stretch/>
        </p:blipFill>
        <p:spPr>
          <a:xfrm>
            <a:off x="7035762" y="2463581"/>
            <a:ext cx="1753791" cy="2102644"/>
          </a:xfrm>
          <a:prstGeom prst="rect">
            <a:avLst/>
          </a:prstGeom>
          <a:noFill/>
          <a:ln>
            <a:noFill/>
          </a:ln>
        </p:spPr>
      </p:pic>
      <p:sp>
        <p:nvSpPr>
          <p:cNvPr id="311" name="Google Shape;311;p4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6"/>
          <p:cNvSpPr txBox="1"/>
          <p:nvPr>
            <p:ph type="title"/>
          </p:nvPr>
        </p:nvSpPr>
        <p:spPr>
          <a:xfrm>
            <a:off x="417150" y="408022"/>
            <a:ext cx="8229600" cy="449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Java Library and Package</a:t>
            </a:r>
            <a:endParaRPr>
              <a:solidFill>
                <a:schemeClr val="dk1"/>
              </a:solidFill>
            </a:endParaRPr>
          </a:p>
        </p:txBody>
      </p:sp>
      <p:sp>
        <p:nvSpPr>
          <p:cNvPr id="318" name="Google Shape;318;p46"/>
          <p:cNvSpPr txBox="1"/>
          <p:nvPr>
            <p:ph idx="1" type="body"/>
          </p:nvPr>
        </p:nvSpPr>
        <p:spPr>
          <a:xfrm>
            <a:off x="350250" y="1117425"/>
            <a:ext cx="8025600" cy="382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600">
                <a:solidFill>
                  <a:schemeClr val="dk1"/>
                </a:solidFill>
                <a:latin typeface="Arial"/>
                <a:ea typeface="Arial"/>
                <a:cs typeface="Arial"/>
                <a:sym typeface="Arial"/>
              </a:rPr>
              <a:t>L</a:t>
            </a:r>
            <a:r>
              <a:rPr b="1" i="0" lang="en-US" sz="2600">
                <a:solidFill>
                  <a:schemeClr val="dk1"/>
                </a:solidFill>
                <a:latin typeface="Arial"/>
                <a:ea typeface="Arial"/>
                <a:cs typeface="Arial"/>
                <a:sym typeface="Arial"/>
              </a:rPr>
              <a:t>ibrar</a:t>
            </a:r>
            <a:r>
              <a:rPr b="1" lang="en-US" sz="2600">
                <a:solidFill>
                  <a:schemeClr val="dk1"/>
                </a:solidFill>
                <a:latin typeface="Arial"/>
                <a:ea typeface="Arial"/>
                <a:cs typeface="Arial"/>
                <a:sym typeface="Arial"/>
              </a:rPr>
              <a:t>y</a:t>
            </a:r>
            <a:r>
              <a:rPr i="0" lang="en-US" sz="2600" u="none">
                <a:solidFill>
                  <a:schemeClr val="dk1"/>
                </a:solidFill>
                <a:latin typeface="Arial"/>
                <a:ea typeface="Arial"/>
                <a:cs typeface="Arial"/>
                <a:sym typeface="Arial"/>
              </a:rPr>
              <a:t>: A related </a:t>
            </a:r>
            <a:r>
              <a:rPr lang="en-US" sz="2600">
                <a:solidFill>
                  <a:schemeClr val="dk1"/>
                </a:solidFill>
                <a:latin typeface="Arial"/>
                <a:ea typeface="Arial"/>
                <a:cs typeface="Arial"/>
                <a:sym typeface="Arial"/>
              </a:rPr>
              <a:t>collection</a:t>
            </a:r>
            <a:r>
              <a:rPr i="0" lang="en-US" sz="2600" u="none">
                <a:solidFill>
                  <a:schemeClr val="dk1"/>
                </a:solidFill>
                <a:latin typeface="Arial"/>
                <a:ea typeface="Arial"/>
                <a:cs typeface="Arial"/>
                <a:sym typeface="Arial"/>
              </a:rPr>
              <a:t> of Java packages. </a:t>
            </a:r>
            <a:endParaRPr sz="2600">
              <a:solidFill>
                <a:schemeClr val="dk1"/>
              </a:solidFill>
              <a:latin typeface="Arial"/>
              <a:ea typeface="Arial"/>
              <a:cs typeface="Arial"/>
              <a:sym typeface="Arial"/>
            </a:endParaRPr>
          </a:p>
          <a:p>
            <a:pPr indent="0" lvl="0" marL="0" rtl="0" algn="l">
              <a:lnSpc>
                <a:spcPct val="100000"/>
              </a:lnSpc>
              <a:spcBef>
                <a:spcPts val="0"/>
              </a:spcBef>
              <a:spcAft>
                <a:spcPts val="0"/>
              </a:spcAft>
              <a:buSzPts val="1800"/>
              <a:buNone/>
            </a:pPr>
            <a:r>
              <a:rPr b="1" i="0" lang="en-US" sz="2600" u="none">
                <a:solidFill>
                  <a:schemeClr val="dk1"/>
                </a:solidFill>
                <a:latin typeface="Arial"/>
                <a:ea typeface="Arial"/>
                <a:cs typeface="Arial"/>
                <a:sym typeface="Arial"/>
              </a:rPr>
              <a:t>Package</a:t>
            </a:r>
            <a:r>
              <a:rPr i="0" lang="en-US" sz="2600" u="none">
                <a:solidFill>
                  <a:schemeClr val="dk1"/>
                </a:solidFill>
                <a:latin typeface="Arial"/>
                <a:ea typeface="Arial"/>
                <a:cs typeface="Arial"/>
                <a:sym typeface="Arial"/>
              </a:rPr>
              <a:t>: A related collection of Java classes</a:t>
            </a:r>
            <a:r>
              <a:rPr lang="en-US" sz="2600">
                <a:solidFill>
                  <a:schemeClr val="dk1"/>
                </a:solidFill>
                <a:latin typeface="Arial"/>
                <a:ea typeface="Arial"/>
                <a:cs typeface="Arial"/>
                <a:sym typeface="Arial"/>
              </a:rPr>
              <a:t>.</a:t>
            </a:r>
            <a:endParaRPr sz="2600">
              <a:solidFill>
                <a:schemeClr val="dk1"/>
              </a:solidFill>
              <a:latin typeface="Arial"/>
              <a:ea typeface="Arial"/>
              <a:cs typeface="Arial"/>
              <a:sym typeface="Arial"/>
            </a:endParaRPr>
          </a:p>
          <a:p>
            <a:pPr indent="-381000" lvl="0" marL="457200" rtl="0" algn="l">
              <a:lnSpc>
                <a:spcPct val="100000"/>
              </a:lnSpc>
              <a:spcBef>
                <a:spcPts val="480"/>
              </a:spcBef>
              <a:spcAft>
                <a:spcPts val="0"/>
              </a:spcAft>
              <a:buClr>
                <a:schemeClr val="dk1"/>
              </a:buClr>
              <a:buSzPts val="2400"/>
              <a:buFont typeface="Arial"/>
              <a:buChar char="•"/>
            </a:pPr>
            <a:r>
              <a:rPr lang="en-US" sz="2400">
                <a:solidFill>
                  <a:schemeClr val="dk1"/>
                </a:solidFill>
                <a:latin typeface="Arial"/>
                <a:ea typeface="Arial"/>
                <a:cs typeface="Arial"/>
                <a:sym typeface="Arial"/>
              </a:rPr>
              <a:t>The Java JDK provides libraries and packages.</a:t>
            </a:r>
            <a:endParaRPr b="0" sz="2400" u="none">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Import only the packages you need.</a:t>
            </a:r>
            <a:endParaRPr sz="2400">
              <a:solidFill>
                <a:schemeClr val="dk1"/>
              </a:solidFill>
              <a:latin typeface="Arial"/>
              <a:ea typeface="Arial"/>
              <a:cs typeface="Arial"/>
              <a:sym typeface="Arial"/>
            </a:endParaRPr>
          </a:p>
          <a:p>
            <a:pPr indent="-381000" lvl="0" marL="457200" rtl="0" algn="l">
              <a:lnSpc>
                <a:spcPct val="10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Best of both - don’t have ALL Java classes in memory when you run a given program, but also have lot of functionality.</a:t>
            </a:r>
            <a:endParaRPr sz="2400">
              <a:solidFill>
                <a:schemeClr val="dk1"/>
              </a:solidFill>
              <a:latin typeface="Arial"/>
              <a:ea typeface="Arial"/>
              <a:cs typeface="Arial"/>
              <a:sym typeface="Arial"/>
            </a:endParaRPr>
          </a:p>
          <a:p>
            <a:pPr indent="0" lvl="1" marL="0" rtl="0" algn="l">
              <a:lnSpc>
                <a:spcPct val="80000"/>
              </a:lnSpc>
              <a:spcBef>
                <a:spcPts val="480"/>
              </a:spcBef>
              <a:spcAft>
                <a:spcPts val="0"/>
              </a:spcAft>
              <a:buClr>
                <a:schemeClr val="dk1"/>
              </a:buClr>
              <a:buSzPts val="2400"/>
              <a:buFont typeface="Courier New"/>
              <a:buNone/>
            </a:pPr>
            <a:r>
              <a:t/>
            </a:r>
            <a:endParaRPr/>
          </a:p>
          <a:p>
            <a:pPr indent="0" lvl="0" marL="0" rtl="0" algn="l">
              <a:lnSpc>
                <a:spcPct val="100000"/>
              </a:lnSpc>
              <a:spcBef>
                <a:spcPts val="560"/>
              </a:spcBef>
              <a:spcAft>
                <a:spcPts val="0"/>
              </a:spcAft>
              <a:buSzPts val="1800"/>
              <a:buNone/>
            </a:pPr>
            <a:r>
              <a:t/>
            </a:r>
            <a:endParaRPr/>
          </a:p>
        </p:txBody>
      </p:sp>
      <p:sp>
        <p:nvSpPr>
          <p:cNvPr id="319" name="Google Shape;319;p4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7"/>
          <p:cNvSpPr txBox="1"/>
          <p:nvPr>
            <p:ph type="title"/>
          </p:nvPr>
        </p:nvSpPr>
        <p:spPr>
          <a:xfrm>
            <a:off x="457200" y="463951"/>
            <a:ext cx="8229600" cy="529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2540"/>
              <a:t>Java Class Reference - Graphics, Drawing Panel, Color</a:t>
            </a:r>
            <a:endParaRPr sz="2540"/>
          </a:p>
        </p:txBody>
      </p:sp>
      <p:sp>
        <p:nvSpPr>
          <p:cNvPr id="326" name="Google Shape;326;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27" name="Google Shape;327;p47"/>
          <p:cNvPicPr preferRelativeResize="0"/>
          <p:nvPr/>
        </p:nvPicPr>
        <p:blipFill>
          <a:blip r:embed="rId3">
            <a:alphaModFix/>
          </a:blip>
          <a:stretch>
            <a:fillRect/>
          </a:stretch>
        </p:blipFill>
        <p:spPr>
          <a:xfrm>
            <a:off x="187500" y="1090975"/>
            <a:ext cx="8581150" cy="356164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8"/>
          <p:cNvSpPr txBox="1"/>
          <p:nvPr>
            <p:ph type="title"/>
          </p:nvPr>
        </p:nvSpPr>
        <p:spPr>
          <a:xfrm>
            <a:off x="457200" y="463951"/>
            <a:ext cx="8229600" cy="529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Graphics Parameters</a:t>
            </a:r>
            <a:endParaRPr/>
          </a:p>
        </p:txBody>
      </p:sp>
      <p:sp>
        <p:nvSpPr>
          <p:cNvPr id="334" name="Google Shape;334;p48"/>
          <p:cNvSpPr txBox="1"/>
          <p:nvPr>
            <p:ph idx="1" type="body"/>
          </p:nvPr>
        </p:nvSpPr>
        <p:spPr>
          <a:xfrm>
            <a:off x="457200" y="1172400"/>
            <a:ext cx="8229600" cy="3513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Common Pattern:</a:t>
            </a:r>
            <a:endParaRPr/>
          </a:p>
          <a:p>
            <a:pPr indent="0" lvl="0" marL="0" rtl="0" algn="l">
              <a:spcBef>
                <a:spcPts val="360"/>
              </a:spcBef>
              <a:spcAft>
                <a:spcPts val="0"/>
              </a:spcAft>
              <a:buNone/>
            </a:pPr>
            <a:r>
              <a:rPr lang="en-US"/>
              <a:t>x location, y location, </a:t>
            </a:r>
            <a:endParaRPr/>
          </a:p>
          <a:p>
            <a:pPr indent="0" lvl="0" marL="0" rtl="0" algn="l">
              <a:spcBef>
                <a:spcPts val="360"/>
              </a:spcBef>
              <a:spcAft>
                <a:spcPts val="0"/>
              </a:spcAft>
              <a:buNone/>
            </a:pPr>
            <a:r>
              <a:rPr lang="en-US"/>
              <a:t>width (change in x), height, (change in y)</a:t>
            </a:r>
            <a:endParaRPr/>
          </a:p>
        </p:txBody>
      </p:sp>
      <p:sp>
        <p:nvSpPr>
          <p:cNvPr id="335" name="Google Shape;335;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9"/>
          <p:cNvSpPr txBox="1"/>
          <p:nvPr>
            <p:ph type="title"/>
          </p:nvPr>
        </p:nvSpPr>
        <p:spPr>
          <a:xfrm>
            <a:off x="457200" y="463951"/>
            <a:ext cx="8229600" cy="529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Demo 2 - Draw a Truck</a:t>
            </a:r>
            <a:endParaRPr/>
          </a:p>
        </p:txBody>
      </p:sp>
      <p:sp>
        <p:nvSpPr>
          <p:cNvPr id="342" name="Google Shape;342;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43" name="Google Shape;343;p49"/>
          <p:cNvPicPr preferRelativeResize="0"/>
          <p:nvPr/>
        </p:nvPicPr>
        <p:blipFill>
          <a:blip r:embed="rId3">
            <a:alphaModFix/>
          </a:blip>
          <a:stretch>
            <a:fillRect/>
          </a:stretch>
        </p:blipFill>
        <p:spPr>
          <a:xfrm>
            <a:off x="3311875" y="1572500"/>
            <a:ext cx="2595600" cy="1348700"/>
          </a:xfrm>
          <a:prstGeom prst="rect">
            <a:avLst/>
          </a:prstGeom>
          <a:noFill/>
          <a:ln>
            <a:noFill/>
          </a:ln>
        </p:spPr>
      </p:pic>
      <p:sp>
        <p:nvSpPr>
          <p:cNvPr id="344" name="Google Shape;344;p49"/>
          <p:cNvSpPr txBox="1"/>
          <p:nvPr/>
        </p:nvSpPr>
        <p:spPr>
          <a:xfrm>
            <a:off x="5907475" y="2810800"/>
            <a:ext cx="958500" cy="2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(200, 100)</a:t>
            </a:r>
            <a:endParaRPr>
              <a:latin typeface="Calibri"/>
              <a:ea typeface="Calibri"/>
              <a:cs typeface="Calibri"/>
              <a:sym typeface="Calibri"/>
            </a:endParaRPr>
          </a:p>
        </p:txBody>
      </p:sp>
      <p:sp>
        <p:nvSpPr>
          <p:cNvPr id="345" name="Google Shape;345;p49"/>
          <p:cNvSpPr txBox="1"/>
          <p:nvPr/>
        </p:nvSpPr>
        <p:spPr>
          <a:xfrm>
            <a:off x="2814575" y="1327075"/>
            <a:ext cx="873900" cy="30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(0, 0)</a:t>
            </a:r>
            <a:endParaRPr>
              <a:latin typeface="Calibri"/>
              <a:ea typeface="Calibri"/>
              <a:cs typeface="Calibri"/>
              <a:sym typeface="Calibri"/>
            </a:endParaRPr>
          </a:p>
        </p:txBody>
      </p:sp>
      <p:sp>
        <p:nvSpPr>
          <p:cNvPr id="346" name="Google Shape;346;p49"/>
          <p:cNvSpPr txBox="1"/>
          <p:nvPr/>
        </p:nvSpPr>
        <p:spPr>
          <a:xfrm>
            <a:off x="2147750" y="1785525"/>
            <a:ext cx="1025400" cy="17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(10, 30)</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(80, 40)</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(20, 70)</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(80, 70)</a:t>
            </a:r>
            <a:endParaRPr>
              <a:latin typeface="Calibri"/>
              <a:ea typeface="Calibri"/>
              <a:cs typeface="Calibri"/>
              <a:sym typeface="Calibri"/>
            </a:endParaRPr>
          </a:p>
        </p:txBody>
      </p:sp>
      <p:cxnSp>
        <p:nvCxnSpPr>
          <p:cNvPr id="347" name="Google Shape;347;p49"/>
          <p:cNvCxnSpPr/>
          <p:nvPr/>
        </p:nvCxnSpPr>
        <p:spPr>
          <a:xfrm>
            <a:off x="2847925" y="2010575"/>
            <a:ext cx="641700" cy="24900"/>
          </a:xfrm>
          <a:prstGeom prst="straightConnector1">
            <a:avLst/>
          </a:prstGeom>
          <a:noFill/>
          <a:ln cap="flat" cmpd="sng" w="19050">
            <a:solidFill>
              <a:schemeClr val="dk2"/>
            </a:solidFill>
            <a:prstDash val="solid"/>
            <a:round/>
            <a:headEnd len="med" w="med" type="none"/>
            <a:tailEnd len="med" w="med" type="triangle"/>
          </a:ln>
        </p:spPr>
      </p:cxnSp>
      <p:cxnSp>
        <p:nvCxnSpPr>
          <p:cNvPr id="348" name="Google Shape;348;p49"/>
          <p:cNvCxnSpPr/>
          <p:nvPr/>
        </p:nvCxnSpPr>
        <p:spPr>
          <a:xfrm flipH="1" rot="10800000">
            <a:off x="2847925" y="2143950"/>
            <a:ext cx="1525500" cy="94500"/>
          </a:xfrm>
          <a:prstGeom prst="straightConnector1">
            <a:avLst/>
          </a:prstGeom>
          <a:noFill/>
          <a:ln cap="flat" cmpd="sng" w="19050">
            <a:solidFill>
              <a:schemeClr val="dk2"/>
            </a:solidFill>
            <a:prstDash val="solid"/>
            <a:round/>
            <a:headEnd len="med" w="med" type="none"/>
            <a:tailEnd len="med" w="med" type="triangle"/>
          </a:ln>
        </p:spPr>
      </p:cxnSp>
      <p:cxnSp>
        <p:nvCxnSpPr>
          <p:cNvPr id="349" name="Google Shape;349;p49"/>
          <p:cNvCxnSpPr/>
          <p:nvPr/>
        </p:nvCxnSpPr>
        <p:spPr>
          <a:xfrm flipH="1" rot="10800000">
            <a:off x="2872925" y="2527500"/>
            <a:ext cx="1450500" cy="99900"/>
          </a:xfrm>
          <a:prstGeom prst="straightConnector1">
            <a:avLst/>
          </a:prstGeom>
          <a:noFill/>
          <a:ln cap="flat" cmpd="sng" w="19050">
            <a:solidFill>
              <a:schemeClr val="dk2"/>
            </a:solidFill>
            <a:prstDash val="solid"/>
            <a:round/>
            <a:headEnd len="med" w="med" type="none"/>
            <a:tailEnd len="med" w="med" type="triangle"/>
          </a:ln>
        </p:spPr>
      </p:cxnSp>
      <p:cxnSp>
        <p:nvCxnSpPr>
          <p:cNvPr id="350" name="Google Shape;350;p49"/>
          <p:cNvCxnSpPr/>
          <p:nvPr/>
        </p:nvCxnSpPr>
        <p:spPr>
          <a:xfrm>
            <a:off x="2897925" y="2419000"/>
            <a:ext cx="691800" cy="108300"/>
          </a:xfrm>
          <a:prstGeom prst="straightConnector1">
            <a:avLst/>
          </a:prstGeom>
          <a:noFill/>
          <a:ln cap="flat" cmpd="sng" w="19050">
            <a:solidFill>
              <a:schemeClr val="dk2"/>
            </a:solidFill>
            <a:prstDash val="solid"/>
            <a:round/>
            <a:headEnd len="med" w="med" type="none"/>
            <a:tailEnd len="med" w="med" type="triangle"/>
          </a:ln>
        </p:spPr>
      </p:cxnSp>
      <p:sp>
        <p:nvSpPr>
          <p:cNvPr id="351" name="Google Shape;351;p49"/>
          <p:cNvSpPr txBox="1"/>
          <p:nvPr/>
        </p:nvSpPr>
        <p:spPr>
          <a:xfrm>
            <a:off x="6482175" y="1693800"/>
            <a:ext cx="22755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truck is 100 by 50</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window is 30 by 20</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wheels are 20 in diameter</a:t>
            </a:r>
            <a:endParaRPr>
              <a:latin typeface="Calibri"/>
              <a:ea typeface="Calibri"/>
              <a:cs typeface="Calibri"/>
              <a:sym typeface="Calibri"/>
            </a:endParaRPr>
          </a:p>
        </p:txBody>
      </p:sp>
      <p:sp>
        <p:nvSpPr>
          <p:cNvPr id="352" name="Google Shape;352;p49"/>
          <p:cNvSpPr/>
          <p:nvPr/>
        </p:nvSpPr>
        <p:spPr>
          <a:xfrm>
            <a:off x="344625" y="16354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0"/>
          <p:cNvSpPr txBox="1"/>
          <p:nvPr>
            <p:ph idx="1" type="body"/>
          </p:nvPr>
        </p:nvSpPr>
        <p:spPr>
          <a:xfrm>
            <a:off x="2529600" y="1730500"/>
            <a:ext cx="6107700" cy="29148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3G.1 In-Class Practice</a:t>
            </a:r>
            <a:endParaRPr/>
          </a:p>
        </p:txBody>
      </p:sp>
      <p:sp>
        <p:nvSpPr>
          <p:cNvPr id="359" name="Google Shape;35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60" name="Google Shape;360;p50"/>
          <p:cNvSpPr/>
          <p:nvPr/>
        </p:nvSpPr>
        <p:spPr>
          <a:xfrm>
            <a:off x="769675" y="153837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grpSp>
        <p:nvGrpSpPr>
          <p:cNvPr id="366" name="Google Shape;366;p51"/>
          <p:cNvGrpSpPr/>
          <p:nvPr/>
        </p:nvGrpSpPr>
        <p:grpSpPr>
          <a:xfrm>
            <a:off x="4913813" y="475575"/>
            <a:ext cx="4126512" cy="4583250"/>
            <a:chOff x="4913813" y="475575"/>
            <a:chExt cx="4126512" cy="4583250"/>
          </a:xfrm>
        </p:grpSpPr>
        <p:sp>
          <p:nvSpPr>
            <p:cNvPr id="367" name="Google Shape;367;p51"/>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1"/>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1"/>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1"/>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51"/>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1"/>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1"/>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374" name="Google Shape;374;p51"/>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51"/>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51"/>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51"/>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51"/>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51"/>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0" name="Google Shape;380;p51"/>
          <p:cNvSpPr txBox="1"/>
          <p:nvPr>
            <p:ph type="title"/>
          </p:nvPr>
        </p:nvSpPr>
        <p:spPr>
          <a:xfrm>
            <a:off x="457200" y="463951"/>
            <a:ext cx="8229600" cy="529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p:txBody>
      </p:sp>
      <p:sp>
        <p:nvSpPr>
          <p:cNvPr id="381" name="Google Shape;381;p51"/>
          <p:cNvSpPr txBox="1"/>
          <p:nvPr>
            <p:ph idx="1" type="body"/>
          </p:nvPr>
        </p:nvSpPr>
        <p:spPr>
          <a:xfrm>
            <a:off x="457200" y="1243800"/>
            <a:ext cx="4456500" cy="3899700"/>
          </a:xfrm>
          <a:prstGeom prst="rect">
            <a:avLst/>
          </a:prstGeom>
          <a:noFill/>
          <a:ln>
            <a:noFill/>
          </a:ln>
        </p:spPr>
        <p:txBody>
          <a:bodyPr anchorCtr="0" anchor="t" bIns="45700" lIns="91425" spcFirstLastPara="1" rIns="91425" wrap="square" tIns="45700">
            <a:normAutofit/>
          </a:bodyPr>
          <a:lstStyle/>
          <a:p>
            <a:pPr indent="-254000" lvl="0" marL="342900" rtl="0" algn="l">
              <a:lnSpc>
                <a:spcPct val="100000"/>
              </a:lnSpc>
              <a:spcBef>
                <a:spcPts val="0"/>
              </a:spcBef>
              <a:spcAft>
                <a:spcPts val="0"/>
              </a:spcAft>
              <a:buClr>
                <a:schemeClr val="dk1"/>
              </a:buClr>
              <a:buSzPts val="1800"/>
              <a:buChar char="•"/>
            </a:pPr>
            <a:r>
              <a:rPr lang="en-US">
                <a:solidFill>
                  <a:schemeClr val="dk1"/>
                </a:solidFill>
              </a:rPr>
              <a:t>Unit 1 Test on Wednesday</a:t>
            </a:r>
            <a:r>
              <a:rPr lang="en-US">
                <a:solidFill>
                  <a:schemeClr val="dk1"/>
                </a:solidFill>
              </a:rPr>
              <a:t> </a:t>
            </a:r>
            <a:endParaRPr>
              <a:solidFill>
                <a:schemeClr val="dk1"/>
              </a:solidFill>
            </a:endParaRPr>
          </a:p>
          <a:p>
            <a:pPr indent="-254000" lvl="0" marL="342900" rtl="0" algn="l">
              <a:lnSpc>
                <a:spcPct val="100000"/>
              </a:lnSpc>
              <a:spcBef>
                <a:spcPts val="0"/>
              </a:spcBef>
              <a:spcAft>
                <a:spcPts val="0"/>
              </a:spcAft>
              <a:buClr>
                <a:schemeClr val="dk1"/>
              </a:buClr>
              <a:buSzPts val="1800"/>
              <a:buChar char="•"/>
            </a:pPr>
            <a:r>
              <a:rPr lang="en-US">
                <a:solidFill>
                  <a:schemeClr val="dk1"/>
                </a:solidFill>
              </a:rPr>
              <a:t>Practice, Practice, Practice</a:t>
            </a:r>
            <a:endParaRPr>
              <a:solidFill>
                <a:schemeClr val="dk1"/>
              </a:solidFill>
            </a:endParaRPr>
          </a:p>
          <a:p>
            <a:pPr indent="-254000" lvl="0" marL="342900" rtl="0" algn="l">
              <a:lnSpc>
                <a:spcPct val="100000"/>
              </a:lnSpc>
              <a:spcBef>
                <a:spcPts val="0"/>
              </a:spcBef>
              <a:spcAft>
                <a:spcPts val="0"/>
              </a:spcAft>
              <a:buClr>
                <a:schemeClr val="dk1"/>
              </a:buClr>
              <a:buSzPts val="1800"/>
              <a:buChar char="•"/>
            </a:pPr>
            <a:r>
              <a:rPr lang="en-US">
                <a:solidFill>
                  <a:schemeClr val="dk1"/>
                </a:solidFill>
              </a:rPr>
              <a:t>You got this.</a:t>
            </a:r>
            <a:endParaRPr>
              <a:solidFill>
                <a:schemeClr val="dk1"/>
              </a:solidFill>
            </a:endParaRPr>
          </a:p>
        </p:txBody>
      </p:sp>
      <p:sp>
        <p:nvSpPr>
          <p:cNvPr id="382" name="Google Shape;382;p5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txBox="1"/>
          <p:nvPr>
            <p:ph type="title"/>
          </p:nvPr>
        </p:nvSpPr>
        <p:spPr>
          <a:xfrm>
            <a:off x="457200" y="463951"/>
            <a:ext cx="8229600" cy="529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Monday CS Tip </a:t>
            </a:r>
            <a:endParaRPr/>
          </a:p>
        </p:txBody>
      </p:sp>
      <p:sp>
        <p:nvSpPr>
          <p:cNvPr id="388" name="Google Shape;388;p52"/>
          <p:cNvSpPr txBox="1"/>
          <p:nvPr>
            <p:ph idx="1" type="body"/>
          </p:nvPr>
        </p:nvSpPr>
        <p:spPr>
          <a:xfrm>
            <a:off x="457200" y="1439500"/>
            <a:ext cx="4077300" cy="1956000"/>
          </a:xfrm>
          <a:prstGeom prst="rect">
            <a:avLst/>
          </a:prstGeom>
        </p:spPr>
        <p:txBody>
          <a:bodyPr anchorCtr="0" anchor="t" bIns="45700" lIns="91425" spcFirstLastPara="1" rIns="91425" wrap="square" tIns="45700">
            <a:noAutofit/>
          </a:bodyPr>
          <a:lstStyle/>
          <a:p>
            <a:pPr indent="0" lvl="0" marL="101600" marR="101600" rtl="0" algn="l">
              <a:lnSpc>
                <a:spcPct val="122857"/>
              </a:lnSpc>
              <a:spcBef>
                <a:spcPts val="300"/>
              </a:spcBef>
              <a:spcAft>
                <a:spcPts val="0"/>
              </a:spcAft>
              <a:buClr>
                <a:schemeClr val="dk1"/>
              </a:buClr>
              <a:buSzPts val="1018"/>
              <a:buFont typeface="Arial"/>
              <a:buNone/>
            </a:pPr>
            <a:r>
              <a:rPr lang="en-US" sz="2011">
                <a:solidFill>
                  <a:srgbClr val="202124"/>
                </a:solidFill>
                <a:latin typeface="Comic Sans MS"/>
                <a:ea typeface="Comic Sans MS"/>
                <a:cs typeface="Comic Sans MS"/>
                <a:sym typeface="Comic Sans MS"/>
              </a:rPr>
              <a:t>OH, all of basic java help is online if you don’t understand anything in class.</a:t>
            </a:r>
            <a:endParaRPr sz="4000">
              <a:latin typeface="Comic Sans MS"/>
              <a:ea typeface="Comic Sans MS"/>
              <a:cs typeface="Comic Sans MS"/>
              <a:sym typeface="Comic Sans MS"/>
            </a:endParaRPr>
          </a:p>
        </p:txBody>
      </p:sp>
      <p:pic>
        <p:nvPicPr>
          <p:cNvPr id="389" name="Google Shape;389;p52"/>
          <p:cNvPicPr preferRelativeResize="0"/>
          <p:nvPr/>
        </p:nvPicPr>
        <p:blipFill rotWithShape="1">
          <a:blip r:embed="rId3">
            <a:alphaModFix/>
          </a:blip>
          <a:srcRect b="3091" l="1816" r="0" t="0"/>
          <a:stretch/>
        </p:blipFill>
        <p:spPr>
          <a:xfrm>
            <a:off x="5463451" y="1175050"/>
            <a:ext cx="1960176" cy="2800124"/>
          </a:xfrm>
          <a:prstGeom prst="rect">
            <a:avLst/>
          </a:prstGeom>
          <a:noFill/>
          <a:ln>
            <a:noFill/>
          </a:ln>
        </p:spPr>
      </p:pic>
      <p:sp>
        <p:nvSpPr>
          <p:cNvPr id="390" name="Google Shape;390;p52"/>
          <p:cNvSpPr txBox="1"/>
          <p:nvPr/>
        </p:nvSpPr>
        <p:spPr>
          <a:xfrm>
            <a:off x="4486338" y="3975175"/>
            <a:ext cx="3914400" cy="53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3F3F3F"/>
                </a:solidFill>
                <a:latin typeface="Comic Sans MS"/>
                <a:ea typeface="Comic Sans MS"/>
                <a:cs typeface="Comic Sans MS"/>
                <a:sym typeface="Comic Sans MS"/>
              </a:rPr>
              <a:t>Andrew Dang</a:t>
            </a:r>
            <a:endParaRPr sz="2800">
              <a:solidFill>
                <a:srgbClr val="3F3F3F"/>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53"/>
          <p:cNvPicPr preferRelativeResize="0"/>
          <p:nvPr/>
        </p:nvPicPr>
        <p:blipFill rotWithShape="1">
          <a:blip r:embed="rId3">
            <a:alphaModFix/>
          </a:blip>
          <a:srcRect b="0" l="0" r="0" t="0"/>
          <a:stretch/>
        </p:blipFill>
        <p:spPr>
          <a:xfrm>
            <a:off x="1773475" y="2192225"/>
            <a:ext cx="5305425" cy="1095375"/>
          </a:xfrm>
          <a:prstGeom prst="rect">
            <a:avLst/>
          </a:prstGeom>
          <a:noFill/>
          <a:ln>
            <a:noFill/>
          </a:ln>
        </p:spPr>
      </p:pic>
      <p:sp>
        <p:nvSpPr>
          <p:cNvPr id="397" name="Google Shape;397;p53"/>
          <p:cNvSpPr txBox="1"/>
          <p:nvPr>
            <p:ph type="title"/>
          </p:nvPr>
        </p:nvSpPr>
        <p:spPr>
          <a:xfrm>
            <a:off x="1567450" y="0"/>
            <a:ext cx="52905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Using Graphic Objects</a:t>
            </a:r>
            <a:endParaRPr b="1" sz="2500"/>
          </a:p>
        </p:txBody>
      </p:sp>
      <p:sp>
        <p:nvSpPr>
          <p:cNvPr id="398" name="Google Shape;398;p53"/>
          <p:cNvSpPr/>
          <p:nvPr/>
        </p:nvSpPr>
        <p:spPr>
          <a:xfrm>
            <a:off x="520350" y="4016350"/>
            <a:ext cx="3505200" cy="733500"/>
          </a:xfrm>
          <a:prstGeom prst="wedgeRectCallout">
            <a:avLst>
              <a:gd fmla="val 44781" name="adj1"/>
              <a:gd fmla="val -171912"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Modify the graphics object through its methods.</a:t>
            </a:r>
            <a:endParaRPr b="0" i="0" sz="1400" u="none" cap="none" strike="noStrike">
              <a:solidFill>
                <a:srgbClr val="000000"/>
              </a:solidFill>
              <a:latin typeface="Arial"/>
              <a:ea typeface="Arial"/>
              <a:cs typeface="Arial"/>
              <a:sym typeface="Arial"/>
            </a:endParaRPr>
          </a:p>
        </p:txBody>
      </p:sp>
      <p:sp>
        <p:nvSpPr>
          <p:cNvPr id="399" name="Google Shape;399;p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00" name="Google Shape;400;p53"/>
          <p:cNvSpPr/>
          <p:nvPr/>
        </p:nvSpPr>
        <p:spPr>
          <a:xfrm>
            <a:off x="4407825" y="4016350"/>
            <a:ext cx="2822700" cy="733500"/>
          </a:xfrm>
          <a:prstGeom prst="wedgeRectCallout">
            <a:avLst>
              <a:gd fmla="val -48399" name="adj1"/>
              <a:gd fmla="val -240126"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The getGraphics() method does a new for a graphics object and returns it.</a:t>
            </a:r>
            <a:endParaRPr b="0" i="0" sz="1400" u="none" cap="none" strike="noStrike">
              <a:solidFill>
                <a:srgbClr val="000000"/>
              </a:solidFill>
              <a:latin typeface="Arial"/>
              <a:ea typeface="Arial"/>
              <a:cs typeface="Arial"/>
              <a:sym typeface="Arial"/>
            </a:endParaRPr>
          </a:p>
        </p:txBody>
      </p:sp>
      <p:sp>
        <p:nvSpPr>
          <p:cNvPr id="401" name="Google Shape;401;p53"/>
          <p:cNvSpPr/>
          <p:nvPr/>
        </p:nvSpPr>
        <p:spPr>
          <a:xfrm>
            <a:off x="1669775" y="866050"/>
            <a:ext cx="2568000" cy="733500"/>
          </a:xfrm>
          <a:prstGeom prst="wedgeRectCallout">
            <a:avLst>
              <a:gd fmla="val 65786" name="adj1"/>
              <a:gd fmla="val 13342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Keyword new creates a new object of a given class/type.</a:t>
            </a:r>
            <a:endParaRPr b="0" i="0" sz="1400" u="none" cap="none" strike="noStrike">
              <a:solidFill>
                <a:srgbClr val="000000"/>
              </a:solidFill>
              <a:latin typeface="Arial"/>
              <a:ea typeface="Arial"/>
              <a:cs typeface="Arial"/>
              <a:sym typeface="Arial"/>
            </a:endParaRPr>
          </a:p>
        </p:txBody>
      </p:sp>
      <p:sp>
        <p:nvSpPr>
          <p:cNvPr id="402" name="Google Shape;402;p53"/>
          <p:cNvSpPr/>
          <p:nvPr/>
        </p:nvSpPr>
        <p:spPr>
          <a:xfrm>
            <a:off x="4452975" y="866050"/>
            <a:ext cx="3238200" cy="733500"/>
          </a:xfrm>
          <a:prstGeom prst="wedgeRectCallout">
            <a:avLst>
              <a:gd fmla="val -36093" name="adj1"/>
              <a:gd fmla="val 160716"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Access the object though its methods with &lt;object&gt;.&lt;method&gt;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4"/>
          <p:cNvPicPr preferRelativeResize="0"/>
          <p:nvPr/>
        </p:nvPicPr>
        <p:blipFill rotWithShape="1">
          <a:blip r:embed="rId3">
            <a:alphaModFix/>
          </a:blip>
          <a:srcRect b="0" l="0" r="0" t="24402"/>
          <a:stretch/>
        </p:blipFill>
        <p:spPr>
          <a:xfrm>
            <a:off x="1983625" y="2241525"/>
            <a:ext cx="4250875" cy="297550"/>
          </a:xfrm>
          <a:prstGeom prst="rect">
            <a:avLst/>
          </a:prstGeom>
          <a:noFill/>
          <a:ln>
            <a:noFill/>
          </a:ln>
        </p:spPr>
      </p:pic>
      <p:sp>
        <p:nvSpPr>
          <p:cNvPr id="409" name="Google Shape;409;p54"/>
          <p:cNvSpPr txBox="1"/>
          <p:nvPr>
            <p:ph type="title"/>
          </p:nvPr>
        </p:nvSpPr>
        <p:spPr>
          <a:xfrm>
            <a:off x="1567450" y="0"/>
            <a:ext cx="52905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Import </a:t>
            </a:r>
            <a:endParaRPr b="1" sz="2500"/>
          </a:p>
        </p:txBody>
      </p:sp>
      <p:sp>
        <p:nvSpPr>
          <p:cNvPr id="410" name="Google Shape;410;p54"/>
          <p:cNvSpPr/>
          <p:nvPr/>
        </p:nvSpPr>
        <p:spPr>
          <a:xfrm>
            <a:off x="510350" y="715950"/>
            <a:ext cx="3450300" cy="733500"/>
          </a:xfrm>
          <a:prstGeom prst="wedgeRectCallout">
            <a:avLst>
              <a:gd fmla="val -6206" name="adj1"/>
              <a:gd fmla="val 159349"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Imports must be at the very top of a file, even before the public class header.</a:t>
            </a:r>
            <a:endParaRPr b="0" i="0" sz="1400" u="none" cap="none" strike="noStrike">
              <a:solidFill>
                <a:srgbClr val="000000"/>
              </a:solidFill>
              <a:latin typeface="Arial"/>
              <a:ea typeface="Arial"/>
              <a:cs typeface="Arial"/>
              <a:sym typeface="Arial"/>
            </a:endParaRPr>
          </a:p>
        </p:txBody>
      </p:sp>
      <p:sp>
        <p:nvSpPr>
          <p:cNvPr id="411" name="Google Shape;411;p5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12" name="Google Shape;412;p54"/>
          <p:cNvSpPr/>
          <p:nvPr/>
        </p:nvSpPr>
        <p:spPr>
          <a:xfrm>
            <a:off x="4258775" y="715950"/>
            <a:ext cx="2985000" cy="733500"/>
          </a:xfrm>
          <a:prstGeom prst="wedgeRectCallout">
            <a:avLst>
              <a:gd fmla="val -94783" name="adj1"/>
              <a:gd fmla="val 156622"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import is the keyword telling Java to import a class from a package.</a:t>
            </a:r>
            <a:endParaRPr b="0" i="0" sz="1400" u="none" cap="none" strike="noStrike">
              <a:solidFill>
                <a:srgbClr val="000000"/>
              </a:solidFill>
              <a:latin typeface="Arial"/>
              <a:ea typeface="Arial"/>
              <a:cs typeface="Arial"/>
              <a:sym typeface="Arial"/>
            </a:endParaRPr>
          </a:p>
        </p:txBody>
      </p:sp>
      <p:sp>
        <p:nvSpPr>
          <p:cNvPr id="413" name="Google Shape;413;p54"/>
          <p:cNvSpPr/>
          <p:nvPr/>
        </p:nvSpPr>
        <p:spPr>
          <a:xfrm>
            <a:off x="2091425" y="3137600"/>
            <a:ext cx="2780400" cy="733500"/>
          </a:xfrm>
          <a:prstGeom prst="wedgeRectCallout">
            <a:avLst>
              <a:gd fmla="val 32849" name="adj1"/>
              <a:gd fmla="val -13805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Java package name. awt is the Abstract Windowing Toolkit.</a:t>
            </a:r>
            <a:endParaRPr b="0" i="0" sz="1400" u="none" cap="none" strike="noStrike">
              <a:solidFill>
                <a:srgbClr val="000000"/>
              </a:solidFill>
              <a:latin typeface="Arial"/>
              <a:ea typeface="Arial"/>
              <a:cs typeface="Arial"/>
              <a:sym typeface="Arial"/>
            </a:endParaRPr>
          </a:p>
        </p:txBody>
      </p:sp>
      <p:sp>
        <p:nvSpPr>
          <p:cNvPr id="414" name="Google Shape;414;p54"/>
          <p:cNvSpPr/>
          <p:nvPr/>
        </p:nvSpPr>
        <p:spPr>
          <a:xfrm>
            <a:off x="5142525" y="3137600"/>
            <a:ext cx="2616300" cy="733500"/>
          </a:xfrm>
          <a:prstGeom prst="wedgeRectCallout">
            <a:avLst>
              <a:gd fmla="val -36193" name="adj1"/>
              <a:gd fmla="val -136694"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Graphics is the class name within the package.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457200" y="463951"/>
            <a:ext cx="8229600" cy="529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Announcements</a:t>
            </a:r>
            <a:endParaRPr/>
          </a:p>
        </p:txBody>
      </p:sp>
      <p:sp>
        <p:nvSpPr>
          <p:cNvPr id="149" name="Google Shape;149;p28"/>
          <p:cNvSpPr txBox="1"/>
          <p:nvPr>
            <p:ph idx="1" type="body"/>
          </p:nvPr>
        </p:nvSpPr>
        <p:spPr>
          <a:xfrm>
            <a:off x="457200" y="1172400"/>
            <a:ext cx="8229600" cy="35139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640"/>
              </a:spcBef>
              <a:spcAft>
                <a:spcPts val="0"/>
              </a:spcAft>
              <a:buSzPts val="1800"/>
              <a:buChar char="●"/>
            </a:pPr>
            <a:r>
              <a:rPr lang="en-US"/>
              <a:t>Unit 1 Mock Test and Key added to Canvas, under last Friday’s header.</a:t>
            </a:r>
            <a:endParaRPr/>
          </a:p>
          <a:p>
            <a:pPr indent="-342900" lvl="0" marL="457200" rtl="0" algn="l">
              <a:lnSpc>
                <a:spcPct val="100000"/>
              </a:lnSpc>
              <a:spcBef>
                <a:spcPts val="0"/>
              </a:spcBef>
              <a:spcAft>
                <a:spcPts val="0"/>
              </a:spcAft>
              <a:buSzPts val="1800"/>
              <a:buChar char="●"/>
            </a:pPr>
            <a:r>
              <a:rPr lang="en-US"/>
              <a:t>Last day of printed In-Class Practice Problem. From now on, the problem will be in the slides and y’all will write answers in your notebook/tablet.</a:t>
            </a:r>
            <a:endParaRPr/>
          </a:p>
        </p:txBody>
      </p:sp>
      <p:sp>
        <p:nvSpPr>
          <p:cNvPr id="150" name="Google Shape;150;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55"/>
          <p:cNvPicPr preferRelativeResize="0"/>
          <p:nvPr/>
        </p:nvPicPr>
        <p:blipFill rotWithShape="1">
          <a:blip r:embed="rId3">
            <a:alphaModFix/>
          </a:blip>
          <a:srcRect b="50000" l="0" r="0" t="0"/>
          <a:stretch/>
        </p:blipFill>
        <p:spPr>
          <a:xfrm>
            <a:off x="1819450" y="1789538"/>
            <a:ext cx="3020375" cy="212700"/>
          </a:xfrm>
          <a:prstGeom prst="rect">
            <a:avLst/>
          </a:prstGeom>
          <a:noFill/>
          <a:ln>
            <a:noFill/>
          </a:ln>
        </p:spPr>
      </p:pic>
      <p:pic>
        <p:nvPicPr>
          <p:cNvPr id="421" name="Google Shape;421;p55"/>
          <p:cNvPicPr preferRelativeResize="0"/>
          <p:nvPr/>
        </p:nvPicPr>
        <p:blipFill rotWithShape="1">
          <a:blip r:embed="rId4">
            <a:alphaModFix/>
          </a:blip>
          <a:srcRect b="0" l="0" r="0" t="0"/>
          <a:stretch/>
        </p:blipFill>
        <p:spPr>
          <a:xfrm>
            <a:off x="1773475" y="2192225"/>
            <a:ext cx="5305425" cy="1095375"/>
          </a:xfrm>
          <a:prstGeom prst="rect">
            <a:avLst/>
          </a:prstGeom>
          <a:noFill/>
          <a:ln>
            <a:noFill/>
          </a:ln>
        </p:spPr>
      </p:pic>
      <p:sp>
        <p:nvSpPr>
          <p:cNvPr id="422" name="Google Shape;422;p55"/>
          <p:cNvSpPr txBox="1"/>
          <p:nvPr>
            <p:ph type="title"/>
          </p:nvPr>
        </p:nvSpPr>
        <p:spPr>
          <a:xfrm>
            <a:off x="1567450" y="0"/>
            <a:ext cx="52905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Graphic Objects</a:t>
            </a:r>
            <a:endParaRPr b="1" sz="2500"/>
          </a:p>
        </p:txBody>
      </p:sp>
      <p:sp>
        <p:nvSpPr>
          <p:cNvPr id="423" name="Google Shape;423;p55"/>
          <p:cNvSpPr/>
          <p:nvPr/>
        </p:nvSpPr>
        <p:spPr>
          <a:xfrm>
            <a:off x="147275" y="4016350"/>
            <a:ext cx="1914600" cy="733500"/>
          </a:xfrm>
          <a:prstGeom prst="wedgeRectCallout">
            <a:avLst>
              <a:gd fmla="val 134029" name="adj1"/>
              <a:gd fmla="val -172808"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Modify the graphics object through its methods.</a:t>
            </a:r>
            <a:endParaRPr b="0" i="0" sz="1400" u="none" cap="none" strike="noStrike">
              <a:solidFill>
                <a:srgbClr val="000000"/>
              </a:solidFill>
              <a:latin typeface="Arial"/>
              <a:ea typeface="Arial"/>
              <a:cs typeface="Arial"/>
              <a:sym typeface="Arial"/>
            </a:endParaRPr>
          </a:p>
        </p:txBody>
      </p:sp>
      <p:sp>
        <p:nvSpPr>
          <p:cNvPr id="424" name="Google Shape;424;p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25" name="Google Shape;425;p55"/>
          <p:cNvSpPr/>
          <p:nvPr/>
        </p:nvSpPr>
        <p:spPr>
          <a:xfrm>
            <a:off x="2379900" y="4016350"/>
            <a:ext cx="2822700" cy="733500"/>
          </a:xfrm>
          <a:prstGeom prst="wedgeRectCallout">
            <a:avLst>
              <a:gd fmla="val 29845" name="adj1"/>
              <a:gd fmla="val -242311"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getGraphics() method does a new for a graphics object and returns it.</a:t>
            </a:r>
            <a:endParaRPr b="0" i="0" sz="1400" u="none" cap="none" strike="noStrike">
              <a:solidFill>
                <a:srgbClr val="000000"/>
              </a:solidFill>
              <a:latin typeface="Arial"/>
              <a:ea typeface="Arial"/>
              <a:cs typeface="Arial"/>
              <a:sym typeface="Arial"/>
            </a:endParaRPr>
          </a:p>
        </p:txBody>
      </p:sp>
      <p:sp>
        <p:nvSpPr>
          <p:cNvPr id="426" name="Google Shape;426;p55"/>
          <p:cNvSpPr/>
          <p:nvPr/>
        </p:nvSpPr>
        <p:spPr>
          <a:xfrm>
            <a:off x="3027975" y="866075"/>
            <a:ext cx="2568000" cy="733500"/>
          </a:xfrm>
          <a:prstGeom prst="wedgeRectCallout">
            <a:avLst>
              <a:gd fmla="val 17968" name="adj1"/>
              <a:gd fmla="val 137256"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Keyword new creates a new object of a given class/type.</a:t>
            </a:r>
            <a:endParaRPr b="0" i="0" sz="1400" u="none" cap="none" strike="noStrike">
              <a:solidFill>
                <a:srgbClr val="000000"/>
              </a:solidFill>
              <a:latin typeface="Arial"/>
              <a:ea typeface="Arial"/>
              <a:cs typeface="Arial"/>
              <a:sym typeface="Arial"/>
            </a:endParaRPr>
          </a:p>
        </p:txBody>
      </p:sp>
      <p:sp>
        <p:nvSpPr>
          <p:cNvPr id="427" name="Google Shape;427;p55"/>
          <p:cNvSpPr/>
          <p:nvPr/>
        </p:nvSpPr>
        <p:spPr>
          <a:xfrm>
            <a:off x="5804750" y="866075"/>
            <a:ext cx="3238200" cy="733500"/>
          </a:xfrm>
          <a:prstGeom prst="wedgeRectCallout">
            <a:avLst>
              <a:gd fmla="val -62801" name="adj1"/>
              <a:gd fmla="val 165723"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Access the object though its methods with &lt;object&gt;.&lt;method&gt;</a:t>
            </a:r>
            <a:endParaRPr b="0" i="0" sz="1400" u="none" cap="none" strike="noStrike">
              <a:solidFill>
                <a:srgbClr val="000000"/>
              </a:solidFill>
              <a:latin typeface="Arial"/>
              <a:ea typeface="Arial"/>
              <a:cs typeface="Arial"/>
              <a:sym typeface="Arial"/>
            </a:endParaRPr>
          </a:p>
        </p:txBody>
      </p:sp>
      <p:sp>
        <p:nvSpPr>
          <p:cNvPr id="428" name="Google Shape;428;p55"/>
          <p:cNvSpPr/>
          <p:nvPr/>
        </p:nvSpPr>
        <p:spPr>
          <a:xfrm>
            <a:off x="5454500" y="4016350"/>
            <a:ext cx="3393600" cy="733500"/>
          </a:xfrm>
          <a:prstGeom prst="wedgeRectCallout">
            <a:avLst>
              <a:gd fmla="val 27250" name="adj1"/>
              <a:gd fmla="val -52331"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If a drawing goes outside the bounds of the panel, just the part on the panel will display.</a:t>
            </a:r>
            <a:endParaRPr b="0" i="0" sz="1400" u="none" cap="none" strike="noStrike">
              <a:solidFill>
                <a:srgbClr val="000000"/>
              </a:solidFill>
              <a:latin typeface="Arial"/>
              <a:ea typeface="Arial"/>
              <a:cs typeface="Arial"/>
              <a:sym typeface="Arial"/>
            </a:endParaRPr>
          </a:p>
        </p:txBody>
      </p:sp>
      <p:sp>
        <p:nvSpPr>
          <p:cNvPr id="429" name="Google Shape;429;p55"/>
          <p:cNvSpPr/>
          <p:nvPr/>
        </p:nvSpPr>
        <p:spPr>
          <a:xfrm>
            <a:off x="48575" y="866075"/>
            <a:ext cx="2568000" cy="733500"/>
          </a:xfrm>
          <a:prstGeom prst="wedgeRectCallout">
            <a:avLst>
              <a:gd fmla="val 49732" name="adj1"/>
              <a:gd fmla="val 81626"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Import the awt.Graphics class.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6"/>
          <p:cNvSpPr/>
          <p:nvPr/>
        </p:nvSpPr>
        <p:spPr>
          <a:xfrm>
            <a:off x="2410874" y="866050"/>
            <a:ext cx="2411700" cy="733500"/>
          </a:xfrm>
          <a:prstGeom prst="wedgeRectCallout">
            <a:avLst>
              <a:gd fmla="val -3981" name="adj1"/>
              <a:gd fmla="val 145024"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Use setColor method of Graphics object to set color.</a:t>
            </a:r>
            <a:endParaRPr b="0" i="0" sz="1400" u="none" cap="none" strike="noStrike">
              <a:solidFill>
                <a:srgbClr val="000000"/>
              </a:solidFill>
              <a:latin typeface="Arial"/>
              <a:ea typeface="Arial"/>
              <a:cs typeface="Arial"/>
              <a:sym typeface="Arial"/>
            </a:endParaRPr>
          </a:p>
        </p:txBody>
      </p:sp>
      <p:pic>
        <p:nvPicPr>
          <p:cNvPr id="436" name="Google Shape;436;p56"/>
          <p:cNvPicPr preferRelativeResize="0"/>
          <p:nvPr/>
        </p:nvPicPr>
        <p:blipFill rotWithShape="1">
          <a:blip r:embed="rId3">
            <a:alphaModFix/>
          </a:blip>
          <a:srcRect b="51876" l="0" r="0" t="0"/>
          <a:stretch/>
        </p:blipFill>
        <p:spPr>
          <a:xfrm>
            <a:off x="1513325" y="1832872"/>
            <a:ext cx="2951186" cy="200025"/>
          </a:xfrm>
          <a:prstGeom prst="rect">
            <a:avLst/>
          </a:prstGeom>
          <a:noFill/>
          <a:ln>
            <a:noFill/>
          </a:ln>
        </p:spPr>
      </p:pic>
      <p:pic>
        <p:nvPicPr>
          <p:cNvPr id="437" name="Google Shape;437;p56"/>
          <p:cNvPicPr preferRelativeResize="0"/>
          <p:nvPr/>
        </p:nvPicPr>
        <p:blipFill rotWithShape="1">
          <a:blip r:embed="rId4">
            <a:alphaModFix/>
          </a:blip>
          <a:srcRect b="0" l="0" r="0" t="0"/>
          <a:stretch/>
        </p:blipFill>
        <p:spPr>
          <a:xfrm>
            <a:off x="1513325" y="2266225"/>
            <a:ext cx="3476625" cy="200025"/>
          </a:xfrm>
          <a:prstGeom prst="rect">
            <a:avLst/>
          </a:prstGeom>
          <a:noFill/>
          <a:ln>
            <a:noFill/>
          </a:ln>
        </p:spPr>
      </p:pic>
      <p:pic>
        <p:nvPicPr>
          <p:cNvPr id="438" name="Google Shape;438;p56"/>
          <p:cNvPicPr preferRelativeResize="0"/>
          <p:nvPr/>
        </p:nvPicPr>
        <p:blipFill rotWithShape="1">
          <a:blip r:embed="rId5">
            <a:alphaModFix/>
          </a:blip>
          <a:srcRect b="0" l="0" r="0" t="0"/>
          <a:stretch/>
        </p:blipFill>
        <p:spPr>
          <a:xfrm>
            <a:off x="1513325" y="2616263"/>
            <a:ext cx="4095750" cy="381000"/>
          </a:xfrm>
          <a:prstGeom prst="rect">
            <a:avLst/>
          </a:prstGeom>
          <a:noFill/>
          <a:ln>
            <a:noFill/>
          </a:ln>
        </p:spPr>
      </p:pic>
      <p:sp>
        <p:nvSpPr>
          <p:cNvPr id="439" name="Google Shape;439;p56"/>
          <p:cNvSpPr txBox="1"/>
          <p:nvPr>
            <p:ph type="title"/>
          </p:nvPr>
        </p:nvSpPr>
        <p:spPr>
          <a:xfrm>
            <a:off x="1567450" y="0"/>
            <a:ext cx="52905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Color Objects</a:t>
            </a:r>
            <a:endParaRPr b="1" sz="2500"/>
          </a:p>
        </p:txBody>
      </p:sp>
      <p:sp>
        <p:nvSpPr>
          <p:cNvPr id="440" name="Google Shape;440;p56"/>
          <p:cNvSpPr/>
          <p:nvPr/>
        </p:nvSpPr>
        <p:spPr>
          <a:xfrm>
            <a:off x="250175" y="4014000"/>
            <a:ext cx="2411700" cy="733500"/>
          </a:xfrm>
          <a:prstGeom prst="wedgeRectCallout">
            <a:avLst>
              <a:gd fmla="val 46678" name="adj1"/>
              <a:gd fmla="val -222069"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Create a new Color object. </a:t>
            </a:r>
            <a:endParaRPr b="0" i="0" sz="1400" u="none" cap="none" strike="noStrike">
              <a:solidFill>
                <a:srgbClr val="000000"/>
              </a:solidFill>
              <a:latin typeface="Arial"/>
              <a:ea typeface="Arial"/>
              <a:cs typeface="Arial"/>
              <a:sym typeface="Arial"/>
            </a:endParaRPr>
          </a:p>
        </p:txBody>
      </p:sp>
      <p:sp>
        <p:nvSpPr>
          <p:cNvPr id="441" name="Google Shape;441;p5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42" name="Google Shape;442;p56"/>
          <p:cNvSpPr/>
          <p:nvPr/>
        </p:nvSpPr>
        <p:spPr>
          <a:xfrm>
            <a:off x="2850425" y="4014000"/>
            <a:ext cx="2822700" cy="733500"/>
          </a:xfrm>
          <a:prstGeom prst="wedgeRectCallout">
            <a:avLst>
              <a:gd fmla="val 24501" name="adj1"/>
              <a:gd fmla="val -21251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Providing red, green and blue values, 0-255 each.</a:t>
            </a:r>
            <a:endParaRPr b="0" i="0" sz="1400" u="none" cap="none" strike="noStrike">
              <a:solidFill>
                <a:srgbClr val="000000"/>
              </a:solidFill>
              <a:latin typeface="Arial"/>
              <a:ea typeface="Arial"/>
              <a:cs typeface="Arial"/>
              <a:sym typeface="Arial"/>
            </a:endParaRPr>
          </a:p>
        </p:txBody>
      </p:sp>
      <p:sp>
        <p:nvSpPr>
          <p:cNvPr id="443" name="Google Shape;443;p56"/>
          <p:cNvSpPr/>
          <p:nvPr/>
        </p:nvSpPr>
        <p:spPr>
          <a:xfrm>
            <a:off x="4946450" y="866050"/>
            <a:ext cx="4095900" cy="733500"/>
          </a:xfrm>
          <a:prstGeom prst="wedgeRectCallout">
            <a:avLst>
              <a:gd fmla="val -54920" name="adj1"/>
              <a:gd fmla="val 13984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Use preset colors: </a:t>
            </a:r>
            <a:r>
              <a:rPr b="0" i="0" lang="en-US" sz="1300" u="none" cap="none" strike="noStrike">
                <a:solidFill>
                  <a:schemeClr val="dk1"/>
                </a:solidFill>
                <a:latin typeface="Courier New"/>
                <a:ea typeface="Courier New"/>
                <a:cs typeface="Courier New"/>
                <a:sym typeface="Courier New"/>
              </a:rPr>
              <a:t>BLACK</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BLUE</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CYAN</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DARK_GRAY</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GRAY</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GREEN</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LIGHT_GRAY</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MAGENTA</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ORANGE</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PINK</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RED</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WHITE</a:t>
            </a:r>
            <a:r>
              <a:rPr b="0" i="0" lang="en-US" sz="1300" u="none" cap="none" strike="noStrike">
                <a:solidFill>
                  <a:schemeClr val="dk1"/>
                </a:solidFill>
                <a:latin typeface="Arial"/>
                <a:ea typeface="Arial"/>
                <a:cs typeface="Arial"/>
                <a:sym typeface="Arial"/>
              </a:rPr>
              <a:t>, </a:t>
            </a:r>
            <a:r>
              <a:rPr b="0" i="0" lang="en-US" sz="1300" u="none" cap="none" strike="noStrike">
                <a:solidFill>
                  <a:schemeClr val="dk1"/>
                </a:solidFill>
                <a:latin typeface="Courier New"/>
                <a:ea typeface="Courier New"/>
                <a:cs typeface="Courier New"/>
                <a:sym typeface="Courier New"/>
              </a:rPr>
              <a:t>YELLOW</a:t>
            </a:r>
            <a:endParaRPr b="0" i="0" sz="900" u="none" cap="none" strike="noStrike">
              <a:solidFill>
                <a:srgbClr val="000000"/>
              </a:solidFill>
              <a:latin typeface="Arial"/>
              <a:ea typeface="Arial"/>
              <a:cs typeface="Arial"/>
              <a:sym typeface="Arial"/>
            </a:endParaRPr>
          </a:p>
        </p:txBody>
      </p:sp>
      <p:sp>
        <p:nvSpPr>
          <p:cNvPr id="444" name="Google Shape;444;p56"/>
          <p:cNvSpPr/>
          <p:nvPr/>
        </p:nvSpPr>
        <p:spPr>
          <a:xfrm>
            <a:off x="5861675" y="4014000"/>
            <a:ext cx="2822700" cy="733500"/>
          </a:xfrm>
          <a:prstGeom prst="wedgeRectCallout">
            <a:avLst>
              <a:gd fmla="val -139964" name="adj1"/>
              <a:gd fmla="val -194785"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Each drawn item uses the most recent color from setColor.</a:t>
            </a:r>
            <a:endParaRPr b="0" i="0" sz="1400" u="none" cap="none" strike="noStrike">
              <a:solidFill>
                <a:srgbClr val="000000"/>
              </a:solidFill>
              <a:latin typeface="Arial"/>
              <a:ea typeface="Arial"/>
              <a:cs typeface="Arial"/>
              <a:sym typeface="Arial"/>
            </a:endParaRPr>
          </a:p>
        </p:txBody>
      </p:sp>
      <p:sp>
        <p:nvSpPr>
          <p:cNvPr id="445" name="Google Shape;445;p56"/>
          <p:cNvSpPr/>
          <p:nvPr/>
        </p:nvSpPr>
        <p:spPr>
          <a:xfrm>
            <a:off x="201700" y="866050"/>
            <a:ext cx="2085300" cy="733500"/>
          </a:xfrm>
          <a:prstGeom prst="wedgeRectCallout">
            <a:avLst>
              <a:gd fmla="val 44997" name="adj1"/>
              <a:gd fmla="val 9197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Import the awt.Colors class.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479900" y="492000"/>
            <a:ext cx="8316000" cy="456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chemeClr val="dk1"/>
                </a:solidFill>
              </a:rPr>
              <a:t>Unit 1 Exam - February 7 </a:t>
            </a:r>
            <a:endParaRPr>
              <a:solidFill>
                <a:schemeClr val="dk1"/>
              </a:solidFill>
            </a:endParaRPr>
          </a:p>
        </p:txBody>
      </p:sp>
      <p:sp>
        <p:nvSpPr>
          <p:cNvPr id="156" name="Google Shape;156;p29"/>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157" name="Google Shape;157;p29"/>
          <p:cNvGraphicFramePr/>
          <p:nvPr/>
        </p:nvGraphicFramePr>
        <p:xfrm>
          <a:off x="435650" y="1149436"/>
          <a:ext cx="3000000" cy="3000000"/>
        </p:xfrm>
        <a:graphic>
          <a:graphicData uri="http://schemas.openxmlformats.org/drawingml/2006/table">
            <a:tbl>
              <a:tblPr>
                <a:noFill/>
                <a:tableStyleId>{E20C3601-EC3A-4C8E-8D1B-9BB102697C80}</a:tableStyleId>
              </a:tblPr>
              <a:tblGrid>
                <a:gridCol w="1393400"/>
                <a:gridCol w="1393400"/>
                <a:gridCol w="1393400"/>
                <a:gridCol w="1393400"/>
                <a:gridCol w="1393400"/>
                <a:gridCol w="1393400"/>
              </a:tblGrid>
              <a:tr h="534050">
                <a:tc>
                  <a:txBody>
                    <a:bodyPr/>
                    <a:lstStyle/>
                    <a:p>
                      <a:pPr indent="0" lvl="0" marL="0" marR="0" rtl="0" algn="ctr">
                        <a:lnSpc>
                          <a:spcPct val="100000"/>
                        </a:lnSpc>
                        <a:spcBef>
                          <a:spcPts val="0"/>
                        </a:spcBef>
                        <a:spcAft>
                          <a:spcPts val="0"/>
                        </a:spcAft>
                        <a:buNone/>
                      </a:pPr>
                      <a:r>
                        <a:rPr b="1" lang="en-US" sz="1000"/>
                        <a:t>Monday</a:t>
                      </a:r>
                      <a:endParaRPr b="1" sz="1000"/>
                    </a:p>
                    <a:p>
                      <a:pPr indent="0" lvl="0" marL="0" marR="0" rtl="0" algn="ctr">
                        <a:lnSpc>
                          <a:spcPct val="100000"/>
                        </a:lnSpc>
                        <a:spcBef>
                          <a:spcPts val="0"/>
                        </a:spcBef>
                        <a:spcAft>
                          <a:spcPts val="0"/>
                        </a:spcAft>
                        <a:buNone/>
                      </a:pPr>
                      <a:r>
                        <a:t/>
                      </a:r>
                      <a:endParaRPr b="1" sz="1000"/>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000"/>
                        <a:t>Tuesday</a:t>
                      </a:r>
                      <a:endParaRPr b="1" sz="1000"/>
                    </a:p>
                    <a:p>
                      <a:pPr indent="0" lvl="0" marL="0" marR="0" rtl="0" algn="ctr">
                        <a:lnSpc>
                          <a:spcPct val="100000"/>
                        </a:lnSpc>
                        <a:spcBef>
                          <a:spcPts val="0"/>
                        </a:spcBef>
                        <a:spcAft>
                          <a:spcPts val="0"/>
                        </a:spcAft>
                        <a:buNone/>
                      </a:pPr>
                      <a:r>
                        <a:t/>
                      </a:r>
                      <a:endParaRPr b="1" sz="1000"/>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000"/>
                        <a:t>Wednesday </a:t>
                      </a:r>
                      <a:endParaRPr b="1" sz="1000"/>
                    </a:p>
                    <a:p>
                      <a:pPr indent="0" lvl="0" marL="0" marR="0" rtl="0" algn="ctr">
                        <a:lnSpc>
                          <a:spcPct val="100000"/>
                        </a:lnSpc>
                        <a:spcBef>
                          <a:spcPts val="0"/>
                        </a:spcBef>
                        <a:spcAft>
                          <a:spcPts val="0"/>
                        </a:spcAft>
                        <a:buClr>
                          <a:srgbClr val="000000"/>
                        </a:buClr>
                        <a:buSzPts val="1200"/>
                        <a:buFont typeface="Arial"/>
                        <a:buNone/>
                      </a:pPr>
                      <a:r>
                        <a:t/>
                      </a:r>
                      <a:endParaRPr b="1" sz="10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000"/>
                        <a:t>Thursday </a:t>
                      </a:r>
                      <a:endParaRPr b="1" sz="1000"/>
                    </a:p>
                    <a:p>
                      <a:pPr indent="0" lvl="0" marL="0" marR="0" rtl="0" algn="ctr">
                        <a:lnSpc>
                          <a:spcPct val="100000"/>
                        </a:lnSpc>
                        <a:spcBef>
                          <a:spcPts val="0"/>
                        </a:spcBef>
                        <a:spcAft>
                          <a:spcPts val="0"/>
                        </a:spcAft>
                        <a:buClr>
                          <a:srgbClr val="000000"/>
                        </a:buClr>
                        <a:buSzPts val="1200"/>
                        <a:buFont typeface="Arial"/>
                        <a:buNone/>
                      </a:pPr>
                      <a:r>
                        <a:t/>
                      </a:r>
                      <a:endParaRPr b="1" sz="10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000"/>
                        <a:t>Friday</a:t>
                      </a:r>
                      <a:endParaRPr b="1" sz="1000"/>
                    </a:p>
                    <a:p>
                      <a:pPr indent="0" lvl="0" marL="0" marR="0" rtl="0" algn="ctr">
                        <a:lnSpc>
                          <a:spcPct val="100000"/>
                        </a:lnSpc>
                        <a:spcBef>
                          <a:spcPts val="0"/>
                        </a:spcBef>
                        <a:spcAft>
                          <a:spcPts val="0"/>
                        </a:spcAft>
                        <a:buClr>
                          <a:srgbClr val="000000"/>
                        </a:buClr>
                        <a:buSzPts val="1200"/>
                        <a:buFont typeface="Arial"/>
                        <a:buNone/>
                      </a:pPr>
                      <a:r>
                        <a:t/>
                      </a:r>
                      <a:endParaRPr b="1" sz="10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000"/>
                        <a:t>Weekend</a:t>
                      </a:r>
                      <a:endParaRPr b="1" sz="1000"/>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618100">
                <a:tc>
                  <a:txBody>
                    <a:bodyPr/>
                    <a:lstStyle/>
                    <a:p>
                      <a:pPr indent="0" lvl="0" marL="0" marR="0" rtl="0" algn="ctr">
                        <a:lnSpc>
                          <a:spcPct val="100000"/>
                        </a:lnSpc>
                        <a:spcBef>
                          <a:spcPts val="0"/>
                        </a:spcBef>
                        <a:spcAft>
                          <a:spcPts val="0"/>
                        </a:spcAft>
                        <a:buNone/>
                      </a:pPr>
                      <a:r>
                        <a:t/>
                      </a:r>
                      <a:endParaRPr sz="1000"/>
                    </a:p>
                    <a:p>
                      <a:pPr indent="0" lvl="0" marL="0" marR="0" rtl="0" algn="ctr">
                        <a:lnSpc>
                          <a:spcPct val="100000"/>
                        </a:lnSpc>
                        <a:spcBef>
                          <a:spcPts val="0"/>
                        </a:spcBef>
                        <a:spcAft>
                          <a:spcPts val="0"/>
                        </a:spcAft>
                        <a:buNone/>
                      </a:pPr>
                      <a:r>
                        <a:t/>
                      </a:r>
                      <a:endParaRPr sz="10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000"/>
                    </a:p>
                    <a:p>
                      <a:pPr indent="0" lvl="0" marL="0" marR="0" rtl="0" algn="l">
                        <a:lnSpc>
                          <a:spcPct val="100000"/>
                        </a:lnSpc>
                        <a:spcBef>
                          <a:spcPts val="0"/>
                        </a:spcBef>
                        <a:spcAft>
                          <a:spcPts val="0"/>
                        </a:spcAft>
                        <a:buClr>
                          <a:srgbClr val="000000"/>
                        </a:buClr>
                        <a:buSzPts val="1400"/>
                        <a:buFont typeface="Arial"/>
                        <a:buNone/>
                      </a:pPr>
                      <a:r>
                        <a:t/>
                      </a:r>
                      <a:endParaRPr sz="1000"/>
                    </a:p>
                    <a:p>
                      <a:pPr indent="0" lvl="0" marL="0" rtl="0" algn="ctr">
                        <a:spcBef>
                          <a:spcPts val="0"/>
                        </a:spcBef>
                        <a:spcAft>
                          <a:spcPts val="0"/>
                        </a:spcAft>
                        <a:buClr>
                          <a:schemeClr val="dk1"/>
                        </a:buClr>
                        <a:buSzPts val="1100"/>
                        <a:buFont typeface="Arial"/>
                        <a:buNone/>
                      </a:pPr>
                      <a:r>
                        <a:t/>
                      </a:r>
                      <a:endParaRPr sz="1000">
                        <a:highlight>
                          <a:srgbClr val="FFFF00"/>
                        </a:highlight>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t/>
                      </a:r>
                      <a:endParaRPr sz="1000"/>
                    </a:p>
                    <a:p>
                      <a:pPr indent="0" lvl="0" marL="0" rtl="0" algn="l">
                        <a:spcBef>
                          <a:spcPts val="0"/>
                        </a:spcBef>
                        <a:spcAft>
                          <a:spcPts val="0"/>
                        </a:spcAft>
                        <a:buNone/>
                      </a:pPr>
                      <a:r>
                        <a:t/>
                      </a:r>
                      <a:endParaRPr sz="1000"/>
                    </a:p>
                    <a:p>
                      <a:pPr indent="0" lvl="0" marL="0" rtl="0" algn="ctr">
                        <a:spcBef>
                          <a:spcPts val="0"/>
                        </a:spcBef>
                        <a:spcAft>
                          <a:spcPts val="0"/>
                        </a:spcAft>
                        <a:buNone/>
                      </a:pPr>
                      <a:r>
                        <a:t/>
                      </a:r>
                      <a:endParaRPr sz="1000">
                        <a:highlight>
                          <a:srgbClr val="FFFF00"/>
                        </a:highlight>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rPr>
                        <a:t>Mock Test</a:t>
                      </a:r>
                      <a:endParaRPr sz="1000">
                        <a:solidFill>
                          <a:schemeClr val="dk1"/>
                        </a:solidFill>
                      </a:endParaRPr>
                    </a:p>
                    <a:p>
                      <a:pPr indent="0" lvl="0" marL="0" rtl="0" algn="ctr">
                        <a:spcBef>
                          <a:spcPts val="0"/>
                        </a:spcBef>
                        <a:spcAft>
                          <a:spcPts val="0"/>
                        </a:spcAft>
                        <a:buNone/>
                      </a:pPr>
                      <a:r>
                        <a:rPr lang="en-US" sz="1000">
                          <a:solidFill>
                            <a:schemeClr val="dk1"/>
                          </a:solidFill>
                        </a:rPr>
                        <a:t>during </a:t>
                      </a:r>
                      <a:endParaRPr sz="1000">
                        <a:solidFill>
                          <a:schemeClr val="dk1"/>
                        </a:solidFill>
                      </a:endParaRPr>
                    </a:p>
                    <a:p>
                      <a:pPr indent="0" lvl="0" marL="0" rtl="0" algn="ctr">
                        <a:spcBef>
                          <a:spcPts val="0"/>
                        </a:spcBef>
                        <a:spcAft>
                          <a:spcPts val="0"/>
                        </a:spcAft>
                        <a:buNone/>
                      </a:pPr>
                      <a:r>
                        <a:rPr lang="en-US" sz="1000">
                          <a:solidFill>
                            <a:schemeClr val="dk1"/>
                          </a:solidFill>
                        </a:rPr>
                        <a:t>Design Sessions</a:t>
                      </a:r>
                      <a:endParaRPr sz="1000">
                        <a:solidFill>
                          <a:schemeClr val="dk1"/>
                        </a:solidFill>
                      </a:endParaRPr>
                    </a:p>
                    <a:p>
                      <a:pPr indent="0" lvl="0" marL="0" rtl="0" algn="ctr">
                        <a:spcBef>
                          <a:spcPts val="0"/>
                        </a:spcBef>
                        <a:spcAft>
                          <a:spcPts val="0"/>
                        </a:spcAft>
                        <a:buNone/>
                      </a:pPr>
                      <a:r>
                        <a:rPr lang="en-US" sz="1000">
                          <a:solidFill>
                            <a:schemeClr val="dk1"/>
                          </a:solidFill>
                        </a:rPr>
                        <a:t>(no programming this week)</a:t>
                      </a:r>
                      <a:endParaRPr sz="10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rPr>
                        <a:t>Meet with Study Group to take Practice Tests</a:t>
                      </a:r>
                      <a:endParaRPr sz="1000">
                        <a:solidFill>
                          <a:schemeClr val="dk1"/>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1260125">
                <a:tc>
                  <a:txBody>
                    <a:bodyPr/>
                    <a:lstStyle/>
                    <a:p>
                      <a:pPr indent="0" lvl="0" marL="0" rtl="0" algn="ctr">
                        <a:spcBef>
                          <a:spcPts val="0"/>
                        </a:spcBef>
                        <a:spcAft>
                          <a:spcPts val="0"/>
                        </a:spcAft>
                        <a:buNone/>
                      </a:pPr>
                      <a:r>
                        <a:rPr lang="en-US" sz="1000">
                          <a:solidFill>
                            <a:schemeClr val="dk1"/>
                          </a:solidFill>
                        </a:rPr>
                        <a:t>Practice Test Live! </a:t>
                      </a:r>
                      <a:endParaRPr sz="1000">
                        <a:solidFill>
                          <a:schemeClr val="dk1"/>
                        </a:solidFill>
                      </a:endParaRPr>
                    </a:p>
                    <a:p>
                      <a:pPr indent="0" lvl="0" marL="0" rtl="0" algn="ctr">
                        <a:spcBef>
                          <a:spcPts val="0"/>
                        </a:spcBef>
                        <a:spcAft>
                          <a:spcPts val="0"/>
                        </a:spcAft>
                        <a:buNone/>
                      </a:pPr>
                      <a:r>
                        <a:rPr lang="en-US" sz="1000">
                          <a:solidFill>
                            <a:schemeClr val="dk1"/>
                          </a:solidFill>
                        </a:rPr>
                        <a:t>Spring 2023 Exam</a:t>
                      </a:r>
                      <a:endParaRPr sz="1000">
                        <a:solidFill>
                          <a:schemeClr val="dk1"/>
                        </a:solidFill>
                      </a:endParaRPr>
                    </a:p>
                    <a:p>
                      <a:pPr indent="0" lvl="0" marL="0" rtl="0" algn="ctr">
                        <a:spcBef>
                          <a:spcPts val="0"/>
                        </a:spcBef>
                        <a:spcAft>
                          <a:spcPts val="0"/>
                        </a:spcAft>
                        <a:buNone/>
                      </a:pPr>
                      <a:r>
                        <a:rPr lang="en-US" sz="1000">
                          <a:solidFill>
                            <a:schemeClr val="dk1"/>
                          </a:solidFill>
                        </a:rPr>
                        <a:t>7-8:30pm</a:t>
                      </a:r>
                      <a:endParaRPr sz="1000">
                        <a:solidFill>
                          <a:schemeClr val="dk1"/>
                        </a:solidFill>
                      </a:endParaRPr>
                    </a:p>
                    <a:p>
                      <a:pPr indent="0" lvl="0" marL="0" rtl="0" algn="ctr">
                        <a:spcBef>
                          <a:spcPts val="0"/>
                        </a:spcBef>
                        <a:spcAft>
                          <a:spcPts val="0"/>
                        </a:spcAft>
                        <a:buNone/>
                      </a:pPr>
                      <a:r>
                        <a:rPr lang="en-US" sz="1000">
                          <a:solidFill>
                            <a:schemeClr val="dk1"/>
                          </a:solidFill>
                        </a:rPr>
                        <a:t>GDC 6.202</a:t>
                      </a:r>
                      <a:endParaRPr sz="10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rPr>
                        <a:t>Test Review</a:t>
                      </a:r>
                      <a:endParaRPr sz="1000">
                        <a:solidFill>
                          <a:schemeClr val="dk1"/>
                        </a:solidFill>
                      </a:endParaRPr>
                    </a:p>
                    <a:p>
                      <a:pPr indent="0" lvl="0" marL="0" rtl="0" algn="ctr">
                        <a:spcBef>
                          <a:spcPts val="0"/>
                        </a:spcBef>
                        <a:spcAft>
                          <a:spcPts val="0"/>
                        </a:spcAft>
                        <a:buNone/>
                      </a:pPr>
                      <a:r>
                        <a:rPr lang="en-US" sz="1000">
                          <a:solidFill>
                            <a:schemeClr val="dk1"/>
                          </a:solidFill>
                        </a:rPr>
                        <a:t>Fall 2018 Exam </a:t>
                      </a:r>
                      <a:endParaRPr sz="1000">
                        <a:solidFill>
                          <a:schemeClr val="dk1"/>
                        </a:solidFill>
                      </a:endParaRPr>
                    </a:p>
                    <a:p>
                      <a:pPr indent="0" lvl="0" marL="0" rtl="0" algn="ctr">
                        <a:spcBef>
                          <a:spcPts val="0"/>
                        </a:spcBef>
                        <a:spcAft>
                          <a:spcPts val="0"/>
                        </a:spcAft>
                        <a:buNone/>
                      </a:pPr>
                      <a:r>
                        <a:rPr lang="en-US" sz="1000">
                          <a:solidFill>
                            <a:schemeClr val="dk1"/>
                          </a:solidFill>
                        </a:rPr>
                        <a:t>7-8pm</a:t>
                      </a:r>
                      <a:endParaRPr sz="1000">
                        <a:solidFill>
                          <a:schemeClr val="dk1"/>
                        </a:solidFill>
                      </a:endParaRPr>
                    </a:p>
                    <a:p>
                      <a:pPr indent="0" lvl="0" marL="0" rtl="0" algn="ctr">
                        <a:spcBef>
                          <a:spcPts val="0"/>
                        </a:spcBef>
                        <a:spcAft>
                          <a:spcPts val="0"/>
                        </a:spcAft>
                        <a:buNone/>
                      </a:pPr>
                      <a:r>
                        <a:rPr lang="en-US" sz="1000">
                          <a:solidFill>
                            <a:schemeClr val="dk1"/>
                          </a:solidFill>
                        </a:rPr>
                        <a:t>GDC 5.302</a:t>
                      </a:r>
                      <a:endParaRPr sz="1000">
                        <a:solidFill>
                          <a:schemeClr val="dk1"/>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sz="1000">
                          <a:solidFill>
                            <a:schemeClr val="dk1"/>
                          </a:solidFill>
                        </a:rPr>
                        <a:t>Test Review</a:t>
                      </a:r>
                      <a:endParaRPr sz="1000">
                        <a:solidFill>
                          <a:schemeClr val="dk1"/>
                        </a:solidFill>
                      </a:endParaRPr>
                    </a:p>
                    <a:p>
                      <a:pPr indent="0" lvl="0" marL="0" rtl="0" algn="ctr">
                        <a:spcBef>
                          <a:spcPts val="0"/>
                        </a:spcBef>
                        <a:spcAft>
                          <a:spcPts val="0"/>
                        </a:spcAft>
                        <a:buNone/>
                      </a:pPr>
                      <a:r>
                        <a:rPr lang="en-US" sz="1000">
                          <a:solidFill>
                            <a:schemeClr val="dk1"/>
                          </a:solidFill>
                        </a:rPr>
                        <a:t>in Lecture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US" sz="1000">
                          <a:solidFill>
                            <a:schemeClr val="dk1"/>
                          </a:solidFill>
                        </a:rPr>
                        <a:t>TEST*</a:t>
                      </a:r>
                      <a:endParaRPr sz="1000">
                        <a:solidFill>
                          <a:schemeClr val="dk1"/>
                        </a:solidFill>
                      </a:endParaRPr>
                    </a:p>
                    <a:p>
                      <a:pPr indent="0" lvl="0" marL="0" rtl="0" algn="ctr">
                        <a:spcBef>
                          <a:spcPts val="0"/>
                        </a:spcBef>
                        <a:spcAft>
                          <a:spcPts val="0"/>
                        </a:spcAft>
                        <a:buNone/>
                      </a:pPr>
                      <a:r>
                        <a:rPr lang="en-US" sz="1000">
                          <a:solidFill>
                            <a:schemeClr val="dk1"/>
                          </a:solidFill>
                        </a:rPr>
                        <a:t>6:30-8:30pm</a:t>
                      </a:r>
                      <a:endParaRPr sz="1000">
                        <a:solidFill>
                          <a:schemeClr val="dk1"/>
                        </a:solidFill>
                      </a:endParaRPr>
                    </a:p>
                    <a:p>
                      <a:pPr indent="0" lvl="0" marL="0" rtl="0" algn="ctr">
                        <a:spcBef>
                          <a:spcPts val="0"/>
                        </a:spcBef>
                        <a:spcAft>
                          <a:spcPts val="0"/>
                        </a:spcAft>
                        <a:buNone/>
                      </a:pPr>
                      <a:r>
                        <a:rPr lang="en-US" sz="1000">
                          <a:solidFill>
                            <a:schemeClr val="dk1"/>
                          </a:solidFill>
                        </a:rPr>
                        <a:t>BUR 106</a:t>
                      </a:r>
                      <a:endParaRPr sz="1000">
                        <a:solidFill>
                          <a:schemeClr val="dk1"/>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chemeClr val="dk1"/>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chemeClr val="dk1"/>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158" name="Google Shape;158;p29"/>
          <p:cNvSpPr txBox="1"/>
          <p:nvPr/>
        </p:nvSpPr>
        <p:spPr>
          <a:xfrm>
            <a:off x="392900" y="3982500"/>
            <a:ext cx="849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OUR TEST THIS SEMESTER - No Graphics or Scanners</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 There is an </a:t>
            </a:r>
            <a:r>
              <a:rPr b="1" lang="en-US">
                <a:latin typeface="Calibri"/>
                <a:ea typeface="Calibri"/>
                <a:cs typeface="Calibri"/>
                <a:sym typeface="Calibri"/>
              </a:rPr>
              <a:t>extra time test</a:t>
            </a:r>
            <a:r>
              <a:rPr lang="en-US">
                <a:latin typeface="Calibri"/>
                <a:ea typeface="Calibri"/>
                <a:cs typeface="Calibri"/>
                <a:sym typeface="Calibri"/>
              </a:rPr>
              <a:t> for students with </a:t>
            </a:r>
            <a:r>
              <a:rPr lang="en-US">
                <a:latin typeface="Calibri"/>
                <a:ea typeface="Calibri"/>
                <a:cs typeface="Calibri"/>
                <a:sym typeface="Calibri"/>
              </a:rPr>
              <a:t>accommodations</a:t>
            </a:r>
            <a:r>
              <a:rPr lang="en-US">
                <a:latin typeface="Calibri"/>
                <a:ea typeface="Calibri"/>
                <a:cs typeface="Calibri"/>
                <a:sym typeface="Calibri"/>
              </a:rPr>
              <a:t> who have been approved ahead of time. There is also an </a:t>
            </a:r>
            <a:r>
              <a:rPr b="1" lang="en-US">
                <a:latin typeface="Calibri"/>
                <a:ea typeface="Calibri"/>
                <a:cs typeface="Calibri"/>
                <a:sym typeface="Calibri"/>
              </a:rPr>
              <a:t>alternate time test </a:t>
            </a:r>
            <a:r>
              <a:rPr lang="en-US">
                <a:latin typeface="Calibri"/>
                <a:ea typeface="Calibri"/>
                <a:cs typeface="Calibri"/>
                <a:sym typeface="Calibri"/>
              </a:rPr>
              <a:t>for students with a UT testing conflict and who have been approved ahead of time.  The day, time and location of these tests will be emailed to the approved students.</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3.2 - 3.3 </a:t>
            </a:r>
            <a:r>
              <a:rPr b="1" lang="en-US" sz="3600">
                <a:latin typeface="Calibri"/>
                <a:ea typeface="Calibri"/>
                <a:cs typeface="Calibri"/>
                <a:sym typeface="Calibri"/>
              </a:rPr>
              <a:t>Quiz</a:t>
            </a:r>
            <a:endParaRPr b="1" sz="3600">
              <a:latin typeface="Calibri"/>
              <a:ea typeface="Calibri"/>
              <a:cs typeface="Calibri"/>
              <a:sym typeface="Calibri"/>
            </a:endParaRPr>
          </a:p>
        </p:txBody>
      </p:sp>
      <p:pic>
        <p:nvPicPr>
          <p:cNvPr id="165" name="Google Shape;165;p30"/>
          <p:cNvPicPr preferRelativeResize="0"/>
          <p:nvPr/>
        </p:nvPicPr>
        <p:blipFill>
          <a:blip r:embed="rId3">
            <a:alphaModFix/>
          </a:blip>
          <a:stretch>
            <a:fillRect/>
          </a:stretch>
        </p:blipFill>
        <p:spPr>
          <a:xfrm>
            <a:off x="3454750" y="1261625"/>
            <a:ext cx="2234512" cy="12212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cxnSp>
        <p:nvCxnSpPr>
          <p:cNvPr id="171" name="Google Shape;171;p31"/>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172" name="Google Shape;172;p31"/>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3G.1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Introduction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to Graphics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457200" y="413926"/>
            <a:ext cx="8229600" cy="6495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000"/>
              <a:buNone/>
            </a:pPr>
            <a:r>
              <a:rPr lang="en-US"/>
              <a:t>We Can’t Do ASCII Art Forever</a:t>
            </a:r>
            <a:endParaRPr/>
          </a:p>
        </p:txBody>
      </p:sp>
      <p:sp>
        <p:nvSpPr>
          <p:cNvPr id="179" name="Google Shape;179;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180" name="Google Shape;180;p32"/>
          <p:cNvPicPr preferRelativeResize="0"/>
          <p:nvPr/>
        </p:nvPicPr>
        <p:blipFill rotWithShape="1">
          <a:blip r:embed="rId3">
            <a:alphaModFix/>
          </a:blip>
          <a:srcRect b="0" l="0" r="0" t="0"/>
          <a:stretch/>
        </p:blipFill>
        <p:spPr>
          <a:xfrm>
            <a:off x="1592399" y="1321349"/>
            <a:ext cx="1725875" cy="3670800"/>
          </a:xfrm>
          <a:prstGeom prst="rect">
            <a:avLst/>
          </a:prstGeom>
          <a:noFill/>
          <a:ln>
            <a:noFill/>
          </a:ln>
        </p:spPr>
      </p:pic>
      <p:pic>
        <p:nvPicPr>
          <p:cNvPr id="181" name="Google Shape;181;p32"/>
          <p:cNvPicPr preferRelativeResize="0"/>
          <p:nvPr/>
        </p:nvPicPr>
        <p:blipFill rotWithShape="1">
          <a:blip r:embed="rId4">
            <a:alphaModFix/>
          </a:blip>
          <a:srcRect b="0" l="0" r="0" t="0"/>
          <a:stretch/>
        </p:blipFill>
        <p:spPr>
          <a:xfrm>
            <a:off x="4401351" y="1063448"/>
            <a:ext cx="3203127" cy="399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318650" y="401825"/>
            <a:ext cx="8686800" cy="49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11111"/>
              <a:buFont typeface="Arial"/>
              <a:buNone/>
            </a:pPr>
            <a:r>
              <a:rPr lang="en-US">
                <a:solidFill>
                  <a:schemeClr val="dk1"/>
                </a:solidFill>
              </a:rPr>
              <a:t>Graphics Example - Heat Map</a:t>
            </a:r>
            <a:endParaRPr>
              <a:solidFill>
                <a:schemeClr val="dk1"/>
              </a:solidFill>
            </a:endParaRPr>
          </a:p>
        </p:txBody>
      </p:sp>
      <p:pic>
        <p:nvPicPr>
          <p:cNvPr id="187" name="Google Shape;187;p33"/>
          <p:cNvPicPr preferRelativeResize="0"/>
          <p:nvPr/>
        </p:nvPicPr>
        <p:blipFill rotWithShape="1">
          <a:blip r:embed="rId3">
            <a:alphaModFix/>
          </a:blip>
          <a:srcRect b="0" l="0" r="0" t="0"/>
          <a:stretch/>
        </p:blipFill>
        <p:spPr>
          <a:xfrm>
            <a:off x="1551975" y="1013221"/>
            <a:ext cx="6040040" cy="396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C:\Users\scottm\Documents\scottmAlt\images\cs324e\Image9.jpg" id="192" name="Google Shape;192;p34"/>
          <p:cNvPicPr preferRelativeResize="0"/>
          <p:nvPr/>
        </p:nvPicPr>
        <p:blipFill rotWithShape="1">
          <a:blip r:embed="rId3">
            <a:alphaModFix/>
          </a:blip>
          <a:srcRect b="0" l="0" r="0" t="0"/>
          <a:stretch/>
        </p:blipFill>
        <p:spPr>
          <a:xfrm>
            <a:off x="2811100" y="1140900"/>
            <a:ext cx="3701900" cy="3692400"/>
          </a:xfrm>
          <a:prstGeom prst="rect">
            <a:avLst/>
          </a:prstGeom>
          <a:noFill/>
          <a:ln>
            <a:noFill/>
          </a:ln>
        </p:spPr>
      </p:pic>
      <p:sp>
        <p:nvSpPr>
          <p:cNvPr id="193" name="Google Shape;193;p34"/>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94" name="Google Shape;194;p34"/>
          <p:cNvSpPr txBox="1"/>
          <p:nvPr>
            <p:ph type="title"/>
          </p:nvPr>
        </p:nvSpPr>
        <p:spPr>
          <a:xfrm>
            <a:off x="318650" y="401825"/>
            <a:ext cx="8686800" cy="498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0000"/>
              </a:buClr>
              <a:buSzPct val="111111"/>
              <a:buFont typeface="Arial"/>
              <a:buNone/>
            </a:pPr>
            <a:r>
              <a:rPr lang="en-US">
                <a:solidFill>
                  <a:schemeClr val="dk1"/>
                </a:solidFill>
              </a:rPr>
              <a:t>Graphics Example - Art</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